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85" r:id="rId2"/>
    <p:sldId id="269" r:id="rId3"/>
    <p:sldId id="286" r:id="rId4"/>
    <p:sldId id="271" r:id="rId5"/>
    <p:sldId id="272" r:id="rId6"/>
    <p:sldId id="273" r:id="rId7"/>
    <p:sldId id="274" r:id="rId8"/>
    <p:sldId id="256" r:id="rId9"/>
    <p:sldId id="287" r:id="rId10"/>
    <p:sldId id="288" r:id="rId11"/>
    <p:sldId id="275" r:id="rId12"/>
    <p:sldId id="289" r:id="rId13"/>
    <p:sldId id="276" r:id="rId14"/>
    <p:sldId id="277" r:id="rId15"/>
    <p:sldId id="279" r:id="rId16"/>
    <p:sldId id="280" r:id="rId17"/>
    <p:sldId id="281"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7F4A54-A7D0-4953-8DBB-EEEF54A53E39}">
          <p14:sldIdLst>
            <p14:sldId id="285"/>
            <p14:sldId id="269"/>
            <p14:sldId id="286"/>
            <p14:sldId id="271"/>
            <p14:sldId id="272"/>
            <p14:sldId id="273"/>
            <p14:sldId id="274"/>
            <p14:sldId id="256"/>
            <p14:sldId id="287"/>
            <p14:sldId id="288"/>
            <p14:sldId id="275"/>
            <p14:sldId id="289"/>
            <p14:sldId id="276"/>
            <p14:sldId id="277"/>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6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ED5BF-710A-4D9C-A96E-477CA2E43AC3}" type="datetimeFigureOut">
              <a:rPr lang="en-IN" smtClean="0"/>
              <a:t>06-11-2024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F9E98-0878-4B82-A889-D8610C72A19A}" type="slidenum">
              <a:rPr lang="en-IN" smtClean="0"/>
              <a:t>‹#›</a:t>
            </a:fld>
            <a:endParaRPr lang="en-IN"/>
          </a:p>
        </p:txBody>
      </p:sp>
    </p:spTree>
    <p:extLst>
      <p:ext uri="{BB962C8B-B14F-4D97-AF65-F5344CB8AC3E}">
        <p14:creationId xmlns:p14="http://schemas.microsoft.com/office/powerpoint/2010/main" val="36535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85222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23271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52641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161018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018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40924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141277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185408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57086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62926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16890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828CC8-9797-4854-AA1A-D2999D818CB5}" type="datetimeFigureOut">
              <a:rPr lang="en-IN" smtClean="0"/>
              <a:t>06-11-2024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94421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828CC8-9797-4854-AA1A-D2999D818CB5}" type="datetimeFigureOut">
              <a:rPr lang="en-IN" smtClean="0"/>
              <a:t>06-11-2024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26363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28CC8-9797-4854-AA1A-D2999D818CB5}" type="datetimeFigureOut">
              <a:rPr lang="en-IN" smtClean="0"/>
              <a:t>06-11-2024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31342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63255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18157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828CC8-9797-4854-AA1A-D2999D818CB5}" type="datetimeFigureOut">
              <a:rPr lang="en-IN" smtClean="0"/>
              <a:t>06-11-2024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2EB319-A51B-436A-932A-F6B495264DE8}" type="slidenum">
              <a:rPr lang="en-IN" smtClean="0"/>
              <a:t>‹#›</a:t>
            </a:fld>
            <a:endParaRPr lang="en-IN"/>
          </a:p>
        </p:txBody>
      </p:sp>
    </p:spTree>
    <p:extLst>
      <p:ext uri="{BB962C8B-B14F-4D97-AF65-F5344CB8AC3E}">
        <p14:creationId xmlns:p14="http://schemas.microsoft.com/office/powerpoint/2010/main" val="686353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ublic.tableau.com/views/project_tableau_17301352230320/Dashboard?:language=en-US&amp;publish=yes&amp;:sid=&amp;:redirect=auth&amp;:display_count=n&amp;:origin=viz_share_link"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639430DE-D061-E2D1-19C1-B20C54AED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2B142-0ABF-9B9F-FF41-EEE2DE9F27A0}"/>
              </a:ext>
            </a:extLst>
          </p:cNvPr>
          <p:cNvSpPr>
            <a:spLocks noGrp="1"/>
          </p:cNvSpPr>
          <p:nvPr>
            <p:ph type="title"/>
          </p:nvPr>
        </p:nvSpPr>
        <p:spPr>
          <a:xfrm>
            <a:off x="0" y="570270"/>
            <a:ext cx="12192000" cy="5096553"/>
          </a:xfrm>
          <a:effectLst>
            <a:outerShdw blurRad="50800" dist="38100" dir="5400000" algn="t" rotWithShape="0">
              <a:prstClr val="black">
                <a:alpha val="40000"/>
              </a:prstClr>
            </a:outerShdw>
          </a:effectLst>
        </p:spPr>
        <p:txBody>
          <a:bodyPr>
            <a:noAutofit/>
          </a:bodyPr>
          <a:lstStyle/>
          <a:p>
            <a:pPr algn="ctr"/>
            <a:r>
              <a:rPr lang="en-US" sz="7200" b="1" dirty="0">
                <a:ln w="22225">
                  <a:solidFill>
                    <a:schemeClr val="bg1"/>
                  </a:solidFill>
                  <a:prstDash val="solid"/>
                </a:ln>
                <a:solidFill>
                  <a:schemeClr val="accent4">
                    <a:lumMod val="20000"/>
                    <a:lumOff val="80000"/>
                  </a:schemeClr>
                </a:solidFill>
              </a:rPr>
              <a:t>ANALYSIS OF E-COMMERCE STORE DATA</a:t>
            </a:r>
            <a:br>
              <a:rPr lang="en-IN" sz="7200" b="1" dirty="0">
                <a:ln w="22225">
                  <a:solidFill>
                    <a:schemeClr val="bg1"/>
                  </a:solidFill>
                  <a:prstDash val="solid"/>
                </a:ln>
                <a:solidFill>
                  <a:schemeClr val="accent4">
                    <a:lumMod val="20000"/>
                    <a:lumOff val="80000"/>
                  </a:schemeClr>
                </a:solidFill>
              </a:rPr>
            </a:br>
            <a:br>
              <a:rPr lang="en-IN" sz="7200" b="1" dirty="0">
                <a:ln w="22225">
                  <a:solidFill>
                    <a:schemeClr val="bg1"/>
                  </a:solidFill>
                  <a:prstDash val="solid"/>
                </a:ln>
                <a:solidFill>
                  <a:srgbClr val="00B0F0"/>
                </a:solidFill>
                <a:latin typeface="+mn-lt"/>
                <a:ea typeface="+mn-ea"/>
                <a:cs typeface="+mn-cs"/>
              </a:rPr>
            </a:br>
            <a:endParaRPr lang="en-IN" sz="7200" b="1" dirty="0">
              <a:ln w="22225">
                <a:solidFill>
                  <a:schemeClr val="bg1"/>
                </a:solidFill>
                <a:prstDash val="solid"/>
              </a:ln>
              <a:solidFill>
                <a:srgbClr val="00B0F0"/>
              </a:solidFill>
              <a:latin typeface="+mn-lt"/>
              <a:ea typeface="+mn-ea"/>
              <a:cs typeface="+mn-cs"/>
            </a:endParaRPr>
          </a:p>
        </p:txBody>
      </p:sp>
      <p:sp>
        <p:nvSpPr>
          <p:cNvPr id="6" name="Content Placeholder 5">
            <a:extLst>
              <a:ext uri="{FF2B5EF4-FFF2-40B4-BE49-F238E27FC236}">
                <a16:creationId xmlns:a16="http://schemas.microsoft.com/office/drawing/2014/main" id="{BAC3CA5F-50A3-0680-ADFB-C8CD9A2D0004}"/>
              </a:ext>
            </a:extLst>
          </p:cNvPr>
          <p:cNvSpPr>
            <a:spLocks noGrp="1"/>
          </p:cNvSpPr>
          <p:nvPr>
            <p:ph idx="1"/>
          </p:nvPr>
        </p:nvSpPr>
        <p:spPr>
          <a:xfrm>
            <a:off x="12898830" y="5297081"/>
            <a:ext cx="89582" cy="45719"/>
          </a:xfrm>
        </p:spPr>
        <p:txBody>
          <a:bodyPr>
            <a:normAutofit fontScale="25000" lnSpcReduction="20000"/>
          </a:bodyPr>
          <a:lstStyle/>
          <a:p>
            <a:endParaRPr lang="en-IN" dirty="0"/>
          </a:p>
        </p:txBody>
      </p:sp>
    </p:spTree>
    <p:extLst>
      <p:ext uri="{BB962C8B-B14F-4D97-AF65-F5344CB8AC3E}">
        <p14:creationId xmlns:p14="http://schemas.microsoft.com/office/powerpoint/2010/main" val="206731348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1AF80CF7-209F-D820-F51E-D2B6A647ED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90CC88B-8ACF-745C-2A70-6DAFCA4C64EC}"/>
              </a:ext>
            </a:extLst>
          </p:cNvPr>
          <p:cNvSpPr>
            <a:spLocks noGrp="1"/>
          </p:cNvSpPr>
          <p:nvPr>
            <p:ph type="subTitle" idx="1"/>
          </p:nvPr>
        </p:nvSpPr>
        <p:spPr>
          <a:xfrm>
            <a:off x="248265" y="3429000"/>
            <a:ext cx="5739580" cy="3299847"/>
          </a:xfrm>
        </p:spPr>
        <p:txBody>
          <a:bodyPr>
            <a:normAutofit lnSpcReduction="10000"/>
          </a:bodyPr>
          <a:lstStyle/>
          <a:p>
            <a:pPr marL="457200" indent="-457200" algn="l">
              <a:buFont typeface="Arial" panose="020B0604020202020204" pitchFamily="34" charset="0"/>
              <a:buChar char="•"/>
            </a:pPr>
            <a:r>
              <a:rPr lang="en-IN" sz="2000" dirty="0">
                <a:solidFill>
                  <a:schemeClr val="bg1"/>
                </a:solidFill>
              </a:rPr>
              <a:t>As seen previously, credit card transactions tops overall transaction modes. This combined with review score can be seen on the right table.</a:t>
            </a:r>
          </a:p>
          <a:p>
            <a:pPr marL="457200" indent="-457200" algn="l">
              <a:buFont typeface="Arial" panose="020B0604020202020204" pitchFamily="34" charset="0"/>
              <a:buChar char="•"/>
            </a:pPr>
            <a:r>
              <a:rPr lang="en-IN" sz="2000" dirty="0">
                <a:solidFill>
                  <a:schemeClr val="bg1"/>
                </a:solidFill>
              </a:rPr>
              <a:t>Across all the scores, number of orders made via credit card is the highest</a:t>
            </a:r>
          </a:p>
          <a:p>
            <a:pPr marL="457200" indent="-457200" algn="l">
              <a:buFont typeface="Arial" panose="020B0604020202020204" pitchFamily="34" charset="0"/>
              <a:buChar char="•"/>
            </a:pPr>
            <a:r>
              <a:rPr lang="en-IN" sz="2000" dirty="0">
                <a:solidFill>
                  <a:schemeClr val="accent2">
                    <a:lumMod val="60000"/>
                    <a:lumOff val="40000"/>
                  </a:schemeClr>
                </a:solidFill>
              </a:rPr>
              <a:t>Increasing in-site vouchers and providing vouchers of our company on other platform could potentially lead new customers on to our platform.</a:t>
            </a:r>
          </a:p>
        </p:txBody>
      </p:sp>
      <p:sp>
        <p:nvSpPr>
          <p:cNvPr id="6" name="Title 1">
            <a:extLst>
              <a:ext uri="{FF2B5EF4-FFF2-40B4-BE49-F238E27FC236}">
                <a16:creationId xmlns:a16="http://schemas.microsoft.com/office/drawing/2014/main" id="{23EA82F8-134D-D331-2FF5-0925E53229F3}"/>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Number of orders with review score 5 and different transaction modes</a:t>
            </a:r>
          </a:p>
        </p:txBody>
      </p:sp>
      <p:pic>
        <p:nvPicPr>
          <p:cNvPr id="7" name="Picture 6">
            <a:extLst>
              <a:ext uri="{FF2B5EF4-FFF2-40B4-BE49-F238E27FC236}">
                <a16:creationId xmlns:a16="http://schemas.microsoft.com/office/drawing/2014/main" id="{ADE98257-4053-1E46-A0F5-80016634F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200" y="3155095"/>
            <a:ext cx="5639587" cy="2558506"/>
          </a:xfrm>
          <a:prstGeom prst="rect">
            <a:avLst/>
          </a:prstGeom>
        </p:spPr>
      </p:pic>
      <p:sp>
        <p:nvSpPr>
          <p:cNvPr id="12" name="Subtitle 2">
            <a:extLst>
              <a:ext uri="{FF2B5EF4-FFF2-40B4-BE49-F238E27FC236}">
                <a16:creationId xmlns:a16="http://schemas.microsoft.com/office/drawing/2014/main" id="{8A9922C0-2A22-3569-37EC-A518388FF370}"/>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spTree>
    <p:extLst>
      <p:ext uri="{BB962C8B-B14F-4D97-AF65-F5344CB8AC3E}">
        <p14:creationId xmlns:p14="http://schemas.microsoft.com/office/powerpoint/2010/main" val="88233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289 -0.85 L -3.95833E-6 -2.59259E-6 " pathEditMode="relative" rAng="0" ptsTypes="AA">
                                      <p:cBhvr>
                                        <p:cTn id="6" dur="2000" fill="hold"/>
                                        <p:tgtEl>
                                          <p:spTgt spid="7"/>
                                        </p:tgtEl>
                                        <p:attrNameLst>
                                          <p:attrName>ppt_x</p:attrName>
                                          <p:attrName>ppt_y</p:attrName>
                                        </p:attrNameLst>
                                      </p:cBhvr>
                                      <p:rCtr x="-768" y="42917"/>
                                    </p:animMotion>
                                  </p:childTnLst>
                                </p:cTn>
                              </p:par>
                              <p:par>
                                <p:cTn id="7" presetID="2" presetClass="entr" presetSubtype="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1+#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B7AD2B57-9D05-983B-DFF5-9B6C64072D7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2392192-8A1B-BCF6-DCCF-0A792AF181C9}"/>
              </a:ext>
            </a:extLst>
          </p:cNvPr>
          <p:cNvSpPr>
            <a:spLocks noGrp="1"/>
          </p:cNvSpPr>
          <p:nvPr>
            <p:ph type="subTitle" idx="1"/>
          </p:nvPr>
        </p:nvSpPr>
        <p:spPr>
          <a:xfrm>
            <a:off x="248264" y="1179410"/>
            <a:ext cx="9367684" cy="4316821"/>
          </a:xfrm>
        </p:spPr>
        <p:txBody>
          <a:bodyPr>
            <a:normAutofit/>
          </a:bodyPr>
          <a:lstStyle/>
          <a:p>
            <a:pPr marL="342900" indent="-342900" algn="l">
              <a:buFont typeface="Arial" panose="020B0604020202020204" pitchFamily="34" charset="0"/>
              <a:buChar char="•"/>
            </a:pPr>
            <a:r>
              <a:rPr lang="en-IN" sz="2400" dirty="0">
                <a:solidFill>
                  <a:schemeClr val="bg1"/>
                </a:solidFill>
              </a:rPr>
              <a:t>Focused on two types of order status: </a:t>
            </a:r>
            <a:r>
              <a:rPr lang="en-IN" sz="2400" dirty="0" err="1">
                <a:solidFill>
                  <a:schemeClr val="bg1"/>
                </a:solidFill>
              </a:rPr>
              <a:t>canceled</a:t>
            </a:r>
            <a:r>
              <a:rPr lang="en-IN" sz="2400" dirty="0">
                <a:solidFill>
                  <a:schemeClr val="bg1"/>
                </a:solidFill>
              </a:rPr>
              <a:t> and delivered.</a:t>
            </a:r>
          </a:p>
          <a:p>
            <a:pPr marL="342900" indent="-342900" algn="l">
              <a:buFont typeface="Arial" panose="020B0604020202020204" pitchFamily="34" charset="0"/>
              <a:buChar char="•"/>
            </a:pPr>
            <a:r>
              <a:rPr lang="en-IN" sz="2400" dirty="0">
                <a:solidFill>
                  <a:schemeClr val="bg1"/>
                </a:solidFill>
              </a:rPr>
              <a:t>Majority of customers(70%) who cancelled their orders have given score of 1.</a:t>
            </a:r>
          </a:p>
          <a:p>
            <a:pPr marL="342900" indent="-342900" algn="l">
              <a:buFont typeface="Arial" panose="020B0604020202020204" pitchFamily="34" charset="0"/>
              <a:buChar char="•"/>
            </a:pPr>
            <a:r>
              <a:rPr lang="en-IN" sz="2400" dirty="0">
                <a:solidFill>
                  <a:schemeClr val="bg1"/>
                </a:solidFill>
              </a:rPr>
              <a:t>Reasons: Could be due to bad products which did not live </a:t>
            </a:r>
            <a:r>
              <a:rPr lang="en-IN" sz="2400" dirty="0" err="1">
                <a:solidFill>
                  <a:schemeClr val="bg1"/>
                </a:solidFill>
              </a:rPr>
              <a:t>upto</a:t>
            </a:r>
            <a:r>
              <a:rPr lang="en-IN" sz="2400" dirty="0">
                <a:solidFill>
                  <a:schemeClr val="bg1"/>
                </a:solidFill>
              </a:rPr>
              <a:t> their expectations or the whole shopping experience (including shipping days) was bad.</a:t>
            </a:r>
          </a:p>
          <a:p>
            <a:pPr marL="342900" indent="-342900" algn="l">
              <a:buFont typeface="Arial" panose="020B0604020202020204" pitchFamily="34" charset="0"/>
              <a:buChar char="•"/>
            </a:pPr>
            <a:r>
              <a:rPr lang="en-IN" sz="2400" dirty="0">
                <a:solidFill>
                  <a:schemeClr val="bg1"/>
                </a:solidFill>
              </a:rPr>
              <a:t>But once delivered, customers (around 60% overall) were extremely satisfied with the products (clearly given by score of 5).</a:t>
            </a:r>
          </a:p>
          <a:p>
            <a:pPr algn="l"/>
            <a:endParaRPr lang="en-IN" sz="2400" dirty="0">
              <a:solidFill>
                <a:schemeClr val="bg1"/>
              </a:solidFill>
            </a:endParaRPr>
          </a:p>
          <a:p>
            <a:pPr marL="342900" indent="-342900" algn="l">
              <a:buFont typeface="Arial" panose="020B0604020202020204" pitchFamily="34" charset="0"/>
              <a:buChar char="•"/>
            </a:pPr>
            <a:endParaRPr lang="en-IN" sz="2400" dirty="0">
              <a:solidFill>
                <a:schemeClr val="bg1"/>
              </a:solidFill>
            </a:endParaRPr>
          </a:p>
        </p:txBody>
      </p:sp>
      <p:sp>
        <p:nvSpPr>
          <p:cNvPr id="6" name="Title 1">
            <a:extLst>
              <a:ext uri="{FF2B5EF4-FFF2-40B4-BE49-F238E27FC236}">
                <a16:creationId xmlns:a16="http://schemas.microsoft.com/office/drawing/2014/main" id="{9F5770E2-9141-F27B-18C5-89F13C1F03A3}"/>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spTree>
    <p:extLst>
      <p:ext uri="{BB962C8B-B14F-4D97-AF65-F5344CB8AC3E}">
        <p14:creationId xmlns:p14="http://schemas.microsoft.com/office/powerpoint/2010/main" val="78306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731E21AA-4582-E12A-A75F-752CB3FA53B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218B5AC-B96E-6EC2-463B-D96E2121B539}"/>
              </a:ext>
            </a:extLst>
          </p:cNvPr>
          <p:cNvSpPr>
            <a:spLocks noGrp="1"/>
          </p:cNvSpPr>
          <p:nvPr>
            <p:ph type="subTitle" idx="1"/>
          </p:nvPr>
        </p:nvSpPr>
        <p:spPr>
          <a:xfrm>
            <a:off x="248265" y="1179411"/>
            <a:ext cx="6093542" cy="3189236"/>
          </a:xfrm>
        </p:spPr>
        <p:txBody>
          <a:bodyPr>
            <a:normAutofit lnSpcReduction="10000"/>
          </a:bodyPr>
          <a:lstStyle/>
          <a:p>
            <a:pPr marL="342900" indent="-342900" algn="l">
              <a:buFont typeface="Arial" panose="020B0604020202020204" pitchFamily="34" charset="0"/>
              <a:buChar char="•"/>
            </a:pPr>
            <a:r>
              <a:rPr lang="en-IN" sz="1800" dirty="0">
                <a:solidFill>
                  <a:schemeClr val="bg1"/>
                </a:solidFill>
              </a:rPr>
              <a:t>Focused on two types of order status: </a:t>
            </a:r>
            <a:r>
              <a:rPr lang="en-IN" sz="1800" dirty="0" err="1">
                <a:solidFill>
                  <a:schemeClr val="bg1"/>
                </a:solidFill>
              </a:rPr>
              <a:t>canceled</a:t>
            </a:r>
            <a:r>
              <a:rPr lang="en-IN" sz="1800" dirty="0">
                <a:solidFill>
                  <a:schemeClr val="bg1"/>
                </a:solidFill>
              </a:rPr>
              <a:t> and delivered.</a:t>
            </a:r>
          </a:p>
          <a:p>
            <a:pPr marL="342900" indent="-342900" algn="l">
              <a:buFont typeface="Arial" panose="020B0604020202020204" pitchFamily="34" charset="0"/>
              <a:buChar char="•"/>
            </a:pPr>
            <a:r>
              <a:rPr lang="en-IN" sz="1800" dirty="0">
                <a:solidFill>
                  <a:schemeClr val="bg1"/>
                </a:solidFill>
              </a:rPr>
              <a:t>Majority of customers(70%) who cancelled their orders have given score of 1.</a:t>
            </a:r>
          </a:p>
          <a:p>
            <a:pPr marL="342900" indent="-342900" algn="l">
              <a:buFont typeface="Arial" panose="020B0604020202020204" pitchFamily="34" charset="0"/>
              <a:buChar char="•"/>
            </a:pPr>
            <a:r>
              <a:rPr lang="en-IN" sz="1800" dirty="0">
                <a:solidFill>
                  <a:schemeClr val="bg1"/>
                </a:solidFill>
              </a:rPr>
              <a:t>Reasons: Could be due to bad products which did not live </a:t>
            </a:r>
            <a:r>
              <a:rPr lang="en-IN" sz="1800" dirty="0" err="1">
                <a:solidFill>
                  <a:schemeClr val="bg1"/>
                </a:solidFill>
              </a:rPr>
              <a:t>upto</a:t>
            </a:r>
            <a:r>
              <a:rPr lang="en-IN" sz="1800" dirty="0">
                <a:solidFill>
                  <a:schemeClr val="bg1"/>
                </a:solidFill>
              </a:rPr>
              <a:t> their expectations or the whole shopping experience (including shipping days) was bad.</a:t>
            </a:r>
          </a:p>
          <a:p>
            <a:pPr marL="342900" indent="-342900" algn="l">
              <a:buFont typeface="Arial" panose="020B0604020202020204" pitchFamily="34" charset="0"/>
              <a:buChar char="•"/>
            </a:pPr>
            <a:r>
              <a:rPr lang="en-IN" sz="1800" dirty="0">
                <a:solidFill>
                  <a:schemeClr val="bg1"/>
                </a:solidFill>
              </a:rPr>
              <a:t>But once delivered, customers (around 60% overall) were extremely satisfied with the products (clearly given by score of 5).</a:t>
            </a:r>
          </a:p>
          <a:p>
            <a:pPr algn="l"/>
            <a:endParaRPr lang="en-IN" sz="2000" dirty="0">
              <a:solidFill>
                <a:schemeClr val="bg1"/>
              </a:solidFill>
            </a:endParaRPr>
          </a:p>
          <a:p>
            <a:pPr marL="342900" indent="-342900" algn="l">
              <a:buFont typeface="Arial" panose="020B0604020202020204" pitchFamily="34" charset="0"/>
              <a:buChar char="•"/>
            </a:pPr>
            <a:endParaRPr lang="en-IN" sz="2000" dirty="0">
              <a:solidFill>
                <a:schemeClr val="bg1"/>
              </a:solidFill>
            </a:endParaRPr>
          </a:p>
        </p:txBody>
      </p:sp>
      <p:sp>
        <p:nvSpPr>
          <p:cNvPr id="6" name="Title 1">
            <a:extLst>
              <a:ext uri="{FF2B5EF4-FFF2-40B4-BE49-F238E27FC236}">
                <a16:creationId xmlns:a16="http://schemas.microsoft.com/office/drawing/2014/main" id="{20060D94-5495-A404-8E46-9CECDF985700}"/>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pic>
        <p:nvPicPr>
          <p:cNvPr id="4" name="Picture 3">
            <a:extLst>
              <a:ext uri="{FF2B5EF4-FFF2-40B4-BE49-F238E27FC236}">
                <a16:creationId xmlns:a16="http://schemas.microsoft.com/office/drawing/2014/main" id="{9D5C89D9-30D3-690C-C4DF-C4B768C79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66" y="4083971"/>
            <a:ext cx="5631426" cy="2774029"/>
          </a:xfrm>
          <a:prstGeom prst="rect">
            <a:avLst/>
          </a:prstGeom>
        </p:spPr>
      </p:pic>
      <p:pic>
        <p:nvPicPr>
          <p:cNvPr id="7" name="Picture 6">
            <a:extLst>
              <a:ext uri="{FF2B5EF4-FFF2-40B4-BE49-F238E27FC236}">
                <a16:creationId xmlns:a16="http://schemas.microsoft.com/office/drawing/2014/main" id="{CACA4FDC-3443-10CD-AEB0-0C6725288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923" y="1347019"/>
            <a:ext cx="5201265" cy="5510981"/>
          </a:xfrm>
          <a:prstGeom prst="rect">
            <a:avLst/>
          </a:prstGeom>
        </p:spPr>
      </p:pic>
    </p:spTree>
    <p:extLst>
      <p:ext uri="{BB962C8B-B14F-4D97-AF65-F5344CB8AC3E}">
        <p14:creationId xmlns:p14="http://schemas.microsoft.com/office/powerpoint/2010/main" val="195558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29518 0.11944 L 2.91667E-6 1.85185E-6 " pathEditMode="relative" rAng="0" ptsTypes="AA">
                                      <p:cBhvr>
                                        <p:cTn id="6" dur="2000" fill="hold"/>
                                        <p:tgtEl>
                                          <p:spTgt spid="3"/>
                                        </p:tgtEl>
                                        <p:attrNameLst>
                                          <p:attrName>ppt_x</p:attrName>
                                          <p:attrName>ppt_y</p:attrName>
                                        </p:attrNameLst>
                                      </p:cBhvr>
                                      <p:rCtr x="-14922" y="-6921"/>
                                    </p:animMotion>
                                  </p:childTnLst>
                                </p:cTn>
                              </p:par>
                              <p:par>
                                <p:cTn id="7" presetID="2" presetClass="entr" presetSubtype="2"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1+#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997767CE-DAE6-6D39-113F-5D8AD3FB40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2A3EAF-5E07-CCD0-7ED8-9121E44622D8}"/>
              </a:ext>
            </a:extLst>
          </p:cNvPr>
          <p:cNvSpPr>
            <a:spLocks noGrp="1"/>
          </p:cNvSpPr>
          <p:nvPr>
            <p:ph type="subTitle" idx="1"/>
          </p:nvPr>
        </p:nvSpPr>
        <p:spPr>
          <a:xfrm>
            <a:off x="267929" y="1100753"/>
            <a:ext cx="7804354" cy="3189236"/>
          </a:xfrm>
        </p:spPr>
        <p:txBody>
          <a:bodyPr>
            <a:normAutofit/>
          </a:bodyPr>
          <a:lstStyle/>
          <a:p>
            <a:pPr marL="342900" indent="-342900" algn="l">
              <a:buFont typeface="Arial" panose="020B0604020202020204" pitchFamily="34" charset="0"/>
              <a:buChar char="•"/>
            </a:pPr>
            <a:r>
              <a:rPr lang="en-IN" sz="2000" dirty="0">
                <a:solidFill>
                  <a:schemeClr val="bg1"/>
                </a:solidFill>
              </a:rPr>
              <a:t>It is observed that as the average shipping days increase, customers tend to provide lower scores.</a:t>
            </a:r>
          </a:p>
          <a:p>
            <a:pPr marL="342900" indent="-342900" algn="l">
              <a:buFont typeface="Arial" panose="020B0604020202020204" pitchFamily="34" charset="0"/>
              <a:buChar char="•"/>
            </a:pPr>
            <a:r>
              <a:rPr lang="en-IN" sz="2000" dirty="0">
                <a:solidFill>
                  <a:schemeClr val="bg1"/>
                </a:solidFill>
              </a:rPr>
              <a:t>This shows customers frustrations with the logistics.</a:t>
            </a:r>
          </a:p>
          <a:p>
            <a:pPr marL="342900" indent="-342900" algn="l">
              <a:buFont typeface="Arial" panose="020B0604020202020204" pitchFamily="34" charset="0"/>
              <a:buChar char="•"/>
            </a:pPr>
            <a:r>
              <a:rPr lang="en-IN" sz="2000" dirty="0">
                <a:solidFill>
                  <a:schemeClr val="bg1"/>
                </a:solidFill>
              </a:rPr>
              <a:t>Somewhere within two weeks is the sweet spot as shown below in the chart.</a:t>
            </a:r>
          </a:p>
          <a:p>
            <a:pPr marL="342900" indent="-342900" algn="l">
              <a:buFont typeface="Arial" panose="020B0604020202020204" pitchFamily="34" charset="0"/>
              <a:buChar char="•"/>
            </a:pPr>
            <a:r>
              <a:rPr lang="en-IN" sz="2000" dirty="0">
                <a:solidFill>
                  <a:schemeClr val="accent4">
                    <a:lumMod val="60000"/>
                    <a:lumOff val="40000"/>
                  </a:schemeClr>
                </a:solidFill>
              </a:rPr>
              <a:t>This observation is for all the products combined and for individual products it might vary</a:t>
            </a:r>
          </a:p>
          <a:p>
            <a:pPr marL="342900" indent="-342900" algn="l">
              <a:buFont typeface="Arial" panose="020B0604020202020204" pitchFamily="34" charset="0"/>
              <a:buChar char="•"/>
            </a:pPr>
            <a:endParaRPr lang="en-IN" sz="2000" dirty="0">
              <a:solidFill>
                <a:schemeClr val="bg1"/>
              </a:solidFill>
            </a:endParaRPr>
          </a:p>
        </p:txBody>
      </p:sp>
      <p:sp>
        <p:nvSpPr>
          <p:cNvPr id="6" name="Title 1">
            <a:extLst>
              <a:ext uri="{FF2B5EF4-FFF2-40B4-BE49-F238E27FC236}">
                <a16:creationId xmlns:a16="http://schemas.microsoft.com/office/drawing/2014/main" id="{9C9B55E3-4DA6-1890-599D-48DDA6745026}"/>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pic>
        <p:nvPicPr>
          <p:cNvPr id="2" name="Content Placeholder 4">
            <a:extLst>
              <a:ext uri="{FF2B5EF4-FFF2-40B4-BE49-F238E27FC236}">
                <a16:creationId xmlns:a16="http://schemas.microsoft.com/office/drawing/2014/main" id="{BCB11DA1-056D-2294-9544-06CDC7B1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65755"/>
            <a:ext cx="10515600" cy="2963092"/>
          </a:xfrm>
          <a:prstGeom prst="rect">
            <a:avLst/>
          </a:prstGeom>
        </p:spPr>
      </p:pic>
    </p:spTree>
    <p:extLst>
      <p:ext uri="{BB962C8B-B14F-4D97-AF65-F5344CB8AC3E}">
        <p14:creationId xmlns:p14="http://schemas.microsoft.com/office/powerpoint/2010/main" val="375053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68F0A945-C4DE-9290-39B3-C8A2F392D4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4E8896E-8DCF-60A7-AF4C-0DCE0C97077A}"/>
              </a:ext>
            </a:extLst>
          </p:cNvPr>
          <p:cNvSpPr>
            <a:spLocks noGrp="1"/>
          </p:cNvSpPr>
          <p:nvPr>
            <p:ph type="subTitle" idx="1"/>
          </p:nvPr>
        </p:nvSpPr>
        <p:spPr>
          <a:xfrm>
            <a:off x="248265" y="1179410"/>
            <a:ext cx="8168148" cy="5549437"/>
          </a:xfrm>
        </p:spPr>
        <p:txBody>
          <a:bodyPr>
            <a:normAutofit/>
          </a:bodyPr>
          <a:lstStyle/>
          <a:p>
            <a:pPr algn="l"/>
            <a:r>
              <a:rPr lang="en-IN" sz="2000" dirty="0">
                <a:solidFill>
                  <a:schemeClr val="bg1"/>
                </a:solidFill>
              </a:rPr>
              <a:t>Final inferences ( not for individual products)</a:t>
            </a:r>
          </a:p>
          <a:p>
            <a:pPr marL="457200" indent="-457200" algn="l">
              <a:buFont typeface="+mj-lt"/>
              <a:buAutoNum type="arabicPeriod"/>
            </a:pPr>
            <a:r>
              <a:rPr lang="en-IN" sz="2000" dirty="0">
                <a:solidFill>
                  <a:schemeClr val="bg1"/>
                </a:solidFill>
              </a:rPr>
              <a:t>Review score does affect most of the customers. Some customers might just look at the lower price rather than the review score (More data is needed to ascertain more on this ).</a:t>
            </a:r>
          </a:p>
          <a:p>
            <a:pPr marL="457200" indent="-457200" algn="l">
              <a:buFont typeface="+mj-lt"/>
              <a:buAutoNum type="arabicPeriod"/>
            </a:pPr>
            <a:r>
              <a:rPr lang="en-IN" sz="2000" dirty="0">
                <a:solidFill>
                  <a:schemeClr val="bg1"/>
                </a:solidFill>
              </a:rPr>
              <a:t>Number of shipping days plays a crucial role in determining the review score which drives most the customers’ frequency to visit the e-commerce site for shopping and also to improve sales.  Therefore,</a:t>
            </a:r>
          </a:p>
          <a:p>
            <a:pPr marL="914400" lvl="1" indent="-457200" algn="l">
              <a:buFont typeface="Arial" panose="020B0604020202020204" pitchFamily="34" charset="0"/>
              <a:buChar char="•"/>
            </a:pPr>
            <a:r>
              <a:rPr lang="en-IN" sz="1600" dirty="0">
                <a:solidFill>
                  <a:schemeClr val="bg1"/>
                </a:solidFill>
              </a:rPr>
              <a:t>Improve logistics           reduce shipping days           improve ratings           customers happy           increase revenue</a:t>
            </a:r>
          </a:p>
          <a:p>
            <a:pPr marL="457200" indent="-457200" algn="l">
              <a:buFont typeface="+mj-lt"/>
              <a:buAutoNum type="arabicPeriod"/>
            </a:pPr>
            <a:r>
              <a:rPr lang="en-IN" sz="2000" dirty="0">
                <a:solidFill>
                  <a:schemeClr val="bg1"/>
                </a:solidFill>
              </a:rPr>
              <a:t>Even though we cannot have complete control over the product quality, stricter rules have to put forth to improve quality and other factors of the product (fight against fake or empty products)           improve overall customer experience            decrease ord.er cancellations. </a:t>
            </a:r>
          </a:p>
        </p:txBody>
      </p:sp>
      <p:sp>
        <p:nvSpPr>
          <p:cNvPr id="6" name="Title 1">
            <a:extLst>
              <a:ext uri="{FF2B5EF4-FFF2-40B4-BE49-F238E27FC236}">
                <a16:creationId xmlns:a16="http://schemas.microsoft.com/office/drawing/2014/main" id="{E627E2F2-233B-2AC5-B8D2-C0B418633DE4}"/>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sp>
        <p:nvSpPr>
          <p:cNvPr id="4" name="Arrow: Right 3">
            <a:extLst>
              <a:ext uri="{FF2B5EF4-FFF2-40B4-BE49-F238E27FC236}">
                <a16:creationId xmlns:a16="http://schemas.microsoft.com/office/drawing/2014/main" id="{BDAFD0CD-212B-1EE8-C6F2-4B2CA986330F}"/>
              </a:ext>
            </a:extLst>
          </p:cNvPr>
          <p:cNvSpPr/>
          <p:nvPr/>
        </p:nvSpPr>
        <p:spPr>
          <a:xfrm>
            <a:off x="7030065" y="5664865"/>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F87B9ACA-CEEB-CB8E-76FA-285544874302}"/>
              </a:ext>
            </a:extLst>
          </p:cNvPr>
          <p:cNvSpPr/>
          <p:nvPr/>
        </p:nvSpPr>
        <p:spPr>
          <a:xfrm>
            <a:off x="2109019" y="5669320"/>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777266F9-2B56-9142-5B93-BB3A4C78562E}"/>
              </a:ext>
            </a:extLst>
          </p:cNvPr>
          <p:cNvSpPr/>
          <p:nvPr/>
        </p:nvSpPr>
        <p:spPr>
          <a:xfrm>
            <a:off x="5491316" y="4133235"/>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7CEB6087-52C0-AA12-CAD8-9E0DB8811AC2}"/>
              </a:ext>
            </a:extLst>
          </p:cNvPr>
          <p:cNvSpPr/>
          <p:nvPr/>
        </p:nvSpPr>
        <p:spPr>
          <a:xfrm>
            <a:off x="7561006" y="4113571"/>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65227CF-E81F-986D-5E1B-83287E3FFDCB}"/>
              </a:ext>
            </a:extLst>
          </p:cNvPr>
          <p:cNvSpPr/>
          <p:nvPr/>
        </p:nvSpPr>
        <p:spPr>
          <a:xfrm>
            <a:off x="2939847" y="4395019"/>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E0A7592-6EF2-FAB6-3A5A-837AC17FC2A6}"/>
              </a:ext>
            </a:extLst>
          </p:cNvPr>
          <p:cNvSpPr/>
          <p:nvPr/>
        </p:nvSpPr>
        <p:spPr>
          <a:xfrm>
            <a:off x="2949677" y="4104968"/>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Businessman thumbs up">
            <a:extLst>
              <a:ext uri="{FF2B5EF4-FFF2-40B4-BE49-F238E27FC236}">
                <a16:creationId xmlns:a16="http://schemas.microsoft.com/office/drawing/2014/main" id="{AAE69D8D-BAA4-96E5-1AED-8967D545E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931" y="148816"/>
            <a:ext cx="2241475" cy="6497790"/>
          </a:xfrm>
          <a:prstGeom prst="rect">
            <a:avLst/>
          </a:prstGeom>
        </p:spPr>
      </p:pic>
    </p:spTree>
    <p:extLst>
      <p:ext uri="{BB962C8B-B14F-4D97-AF65-F5344CB8AC3E}">
        <p14:creationId xmlns:p14="http://schemas.microsoft.com/office/powerpoint/2010/main" val="153795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34EF9CFF-7F01-942D-1A70-0FC6E448DF9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9FE5AF8-35A7-26D1-B520-08EA4291EC05}"/>
              </a:ext>
            </a:extLst>
          </p:cNvPr>
          <p:cNvSpPr>
            <a:spLocks noGrp="1"/>
          </p:cNvSpPr>
          <p:nvPr>
            <p:ph type="subTitle" idx="1"/>
          </p:nvPr>
        </p:nvSpPr>
        <p:spPr>
          <a:xfrm>
            <a:off x="248265" y="3429000"/>
            <a:ext cx="5739580" cy="3299847"/>
          </a:xfrm>
        </p:spPr>
        <p:txBody>
          <a:bodyPr>
            <a:normAutofit fontScale="92500" lnSpcReduction="20000"/>
          </a:bodyPr>
          <a:lstStyle/>
          <a:p>
            <a:pPr marL="342900" indent="-342900" algn="l">
              <a:buFont typeface="Arial" panose="020B0604020202020204" pitchFamily="34" charset="0"/>
              <a:buChar char="•"/>
            </a:pPr>
            <a:r>
              <a:rPr lang="en-IN" sz="2000" dirty="0">
                <a:solidFill>
                  <a:schemeClr val="accent4">
                    <a:lumMod val="60000"/>
                    <a:lumOff val="40000"/>
                  </a:schemeClr>
                </a:solidFill>
              </a:rPr>
              <a:t>The table on the right shows few of the many product categories that exist on the site and its respective avg. shipping days.</a:t>
            </a:r>
          </a:p>
          <a:p>
            <a:pPr marL="342900" indent="-342900" algn="l">
              <a:buFont typeface="Arial" panose="020B0604020202020204" pitchFamily="34" charset="0"/>
              <a:buChar char="•"/>
            </a:pPr>
            <a:r>
              <a:rPr lang="en-IN" sz="2000" dirty="0">
                <a:solidFill>
                  <a:schemeClr val="accent4">
                    <a:lumMod val="60000"/>
                    <a:lumOff val="40000"/>
                  </a:schemeClr>
                </a:solidFill>
              </a:rPr>
              <a:t>For example: avg. shipping days for pet shop=11</a:t>
            </a:r>
          </a:p>
          <a:p>
            <a:pPr marL="342900" indent="-342900" algn="l">
              <a:buFont typeface="Arial" panose="020B0604020202020204" pitchFamily="34" charset="0"/>
              <a:buChar char="•"/>
            </a:pPr>
            <a:r>
              <a:rPr lang="en-IN" sz="2000" dirty="0">
                <a:solidFill>
                  <a:schemeClr val="accent4">
                    <a:lumMod val="60000"/>
                    <a:lumOff val="40000"/>
                  </a:schemeClr>
                </a:solidFill>
              </a:rPr>
              <a:t>Max.  Avg. shipping days: 20 days for office furniture.</a:t>
            </a:r>
          </a:p>
          <a:p>
            <a:pPr marL="342900" indent="-342900" algn="l">
              <a:buFont typeface="Arial" panose="020B0604020202020204" pitchFamily="34" charset="0"/>
              <a:buChar char="•"/>
            </a:pPr>
            <a:r>
              <a:rPr lang="en-IN" sz="2000" dirty="0">
                <a:solidFill>
                  <a:schemeClr val="bg1"/>
                </a:solidFill>
              </a:rPr>
              <a:t>The sweet spot is 14 days for average review, therefore bringing down the avg. shipping days even lower could be useful for the company by setting up more inventories across cities.</a:t>
            </a:r>
          </a:p>
        </p:txBody>
      </p:sp>
      <p:sp>
        <p:nvSpPr>
          <p:cNvPr id="6" name="Title 1">
            <a:extLst>
              <a:ext uri="{FF2B5EF4-FFF2-40B4-BE49-F238E27FC236}">
                <a16:creationId xmlns:a16="http://schemas.microsoft.com/office/drawing/2014/main" id="{4C4529B2-A325-AA65-5705-8AC4276FAEDF}"/>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AVERAGE SHIPPING DAYS ACROSS PRODUCT CATEGORIES </a:t>
            </a:r>
          </a:p>
        </p:txBody>
      </p:sp>
      <p:sp>
        <p:nvSpPr>
          <p:cNvPr id="12" name="Subtitle 2">
            <a:extLst>
              <a:ext uri="{FF2B5EF4-FFF2-40B4-BE49-F238E27FC236}">
                <a16:creationId xmlns:a16="http://schemas.microsoft.com/office/drawing/2014/main" id="{7C21D2B2-C5EE-9098-DDB4-99AD7438B80F}"/>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8" name="Picture 7">
            <a:extLst>
              <a:ext uri="{FF2B5EF4-FFF2-40B4-BE49-F238E27FC236}">
                <a16:creationId xmlns:a16="http://schemas.microsoft.com/office/drawing/2014/main" id="{7961E15E-9749-EA7D-9C7D-CC52EF715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355" y="631624"/>
            <a:ext cx="4591691" cy="5811061"/>
          </a:xfrm>
          <a:prstGeom prst="rect">
            <a:avLst/>
          </a:prstGeom>
        </p:spPr>
      </p:pic>
    </p:spTree>
    <p:extLst>
      <p:ext uri="{BB962C8B-B14F-4D97-AF65-F5344CB8AC3E}">
        <p14:creationId xmlns:p14="http://schemas.microsoft.com/office/powerpoint/2010/main" val="86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wipe(down)">
                                      <p:cBhvr>
                                        <p:cTn id="50" dur="580">
                                          <p:stCondLst>
                                            <p:cond delay="0"/>
                                          </p:stCondLst>
                                        </p:cTn>
                                        <p:tgtEl>
                                          <p:spTgt spid="3">
                                            <p:txEl>
                                              <p:pRg st="2" end="2"/>
                                            </p:txEl>
                                          </p:spTgt>
                                        </p:tgtEl>
                                      </p:cBhvr>
                                    </p:animEffect>
                                    <p:anim calcmode="lin" valueType="num">
                                      <p:cBhvr>
                                        <p:cTn id="51"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2" end="2"/>
                                            </p:txEl>
                                          </p:spTgt>
                                        </p:tgtEl>
                                      </p:cBhvr>
                                      <p:to x="100000" y="60000"/>
                                    </p:animScale>
                                    <p:animScale>
                                      <p:cBhvr>
                                        <p:cTn id="57" dur="166" decel="50000">
                                          <p:stCondLst>
                                            <p:cond delay="676"/>
                                          </p:stCondLst>
                                        </p:cTn>
                                        <p:tgtEl>
                                          <p:spTgt spid="3">
                                            <p:txEl>
                                              <p:pRg st="2" end="2"/>
                                            </p:txEl>
                                          </p:spTgt>
                                        </p:tgtEl>
                                      </p:cBhvr>
                                      <p:to x="100000" y="100000"/>
                                    </p:animScale>
                                    <p:animScale>
                                      <p:cBhvr>
                                        <p:cTn id="58" dur="26">
                                          <p:stCondLst>
                                            <p:cond delay="1312"/>
                                          </p:stCondLst>
                                        </p:cTn>
                                        <p:tgtEl>
                                          <p:spTgt spid="3">
                                            <p:txEl>
                                              <p:pRg st="2" end="2"/>
                                            </p:txEl>
                                          </p:spTgt>
                                        </p:tgtEl>
                                      </p:cBhvr>
                                      <p:to x="100000" y="80000"/>
                                    </p:animScale>
                                    <p:animScale>
                                      <p:cBhvr>
                                        <p:cTn id="59" dur="166" decel="50000">
                                          <p:stCondLst>
                                            <p:cond delay="1338"/>
                                          </p:stCondLst>
                                        </p:cTn>
                                        <p:tgtEl>
                                          <p:spTgt spid="3">
                                            <p:txEl>
                                              <p:pRg st="2" end="2"/>
                                            </p:txEl>
                                          </p:spTgt>
                                        </p:tgtEl>
                                      </p:cBhvr>
                                      <p:to x="100000" y="100000"/>
                                    </p:animScale>
                                    <p:animScale>
                                      <p:cBhvr>
                                        <p:cTn id="60" dur="26">
                                          <p:stCondLst>
                                            <p:cond delay="1642"/>
                                          </p:stCondLst>
                                        </p:cTn>
                                        <p:tgtEl>
                                          <p:spTgt spid="3">
                                            <p:txEl>
                                              <p:pRg st="2" end="2"/>
                                            </p:txEl>
                                          </p:spTgt>
                                        </p:tgtEl>
                                      </p:cBhvr>
                                      <p:to x="100000" y="90000"/>
                                    </p:animScale>
                                    <p:animScale>
                                      <p:cBhvr>
                                        <p:cTn id="61" dur="166" decel="50000">
                                          <p:stCondLst>
                                            <p:cond delay="1668"/>
                                          </p:stCondLst>
                                        </p:cTn>
                                        <p:tgtEl>
                                          <p:spTgt spid="3">
                                            <p:txEl>
                                              <p:pRg st="2" end="2"/>
                                            </p:txEl>
                                          </p:spTgt>
                                        </p:tgtEl>
                                      </p:cBhvr>
                                      <p:to x="100000" y="100000"/>
                                    </p:animScale>
                                    <p:animScale>
                                      <p:cBhvr>
                                        <p:cTn id="62" dur="26">
                                          <p:stCondLst>
                                            <p:cond delay="1808"/>
                                          </p:stCondLst>
                                        </p:cTn>
                                        <p:tgtEl>
                                          <p:spTgt spid="3">
                                            <p:txEl>
                                              <p:pRg st="2" end="2"/>
                                            </p:txEl>
                                          </p:spTgt>
                                        </p:tgtEl>
                                      </p:cBhvr>
                                      <p:to x="100000" y="95000"/>
                                    </p:animScale>
                                    <p:animScale>
                                      <p:cBhvr>
                                        <p:cTn id="63" dur="166" decel="50000">
                                          <p:stCondLst>
                                            <p:cond delay="1834"/>
                                          </p:stCondLst>
                                        </p:cTn>
                                        <p:tgtEl>
                                          <p:spTgt spid="3">
                                            <p:txEl>
                                              <p:pRg st="2" end="2"/>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down)">
                                      <p:cBhvr>
                                        <p:cTn id="68" dur="580">
                                          <p:stCondLst>
                                            <p:cond delay="0"/>
                                          </p:stCondLst>
                                        </p:cTn>
                                        <p:tgtEl>
                                          <p:spTgt spid="3">
                                            <p:txEl>
                                              <p:pRg st="3" end="3"/>
                                            </p:txEl>
                                          </p:spTgt>
                                        </p:tgtEl>
                                      </p:cBhvr>
                                    </p:animEffect>
                                    <p:anim calcmode="lin" valueType="num">
                                      <p:cBhvr>
                                        <p:cTn id="6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3" end="3"/>
                                            </p:txEl>
                                          </p:spTgt>
                                        </p:tgtEl>
                                      </p:cBhvr>
                                      <p:to x="100000" y="60000"/>
                                    </p:animScale>
                                    <p:animScale>
                                      <p:cBhvr>
                                        <p:cTn id="75" dur="166" decel="50000">
                                          <p:stCondLst>
                                            <p:cond delay="676"/>
                                          </p:stCondLst>
                                        </p:cTn>
                                        <p:tgtEl>
                                          <p:spTgt spid="3">
                                            <p:txEl>
                                              <p:pRg st="3" end="3"/>
                                            </p:txEl>
                                          </p:spTgt>
                                        </p:tgtEl>
                                      </p:cBhvr>
                                      <p:to x="100000" y="100000"/>
                                    </p:animScale>
                                    <p:animScale>
                                      <p:cBhvr>
                                        <p:cTn id="76" dur="26">
                                          <p:stCondLst>
                                            <p:cond delay="1312"/>
                                          </p:stCondLst>
                                        </p:cTn>
                                        <p:tgtEl>
                                          <p:spTgt spid="3">
                                            <p:txEl>
                                              <p:pRg st="3" end="3"/>
                                            </p:txEl>
                                          </p:spTgt>
                                        </p:tgtEl>
                                      </p:cBhvr>
                                      <p:to x="100000" y="80000"/>
                                    </p:animScale>
                                    <p:animScale>
                                      <p:cBhvr>
                                        <p:cTn id="77" dur="166" decel="50000">
                                          <p:stCondLst>
                                            <p:cond delay="1338"/>
                                          </p:stCondLst>
                                        </p:cTn>
                                        <p:tgtEl>
                                          <p:spTgt spid="3">
                                            <p:txEl>
                                              <p:pRg st="3" end="3"/>
                                            </p:txEl>
                                          </p:spTgt>
                                        </p:tgtEl>
                                      </p:cBhvr>
                                      <p:to x="100000" y="100000"/>
                                    </p:animScale>
                                    <p:animScale>
                                      <p:cBhvr>
                                        <p:cTn id="78" dur="26">
                                          <p:stCondLst>
                                            <p:cond delay="1642"/>
                                          </p:stCondLst>
                                        </p:cTn>
                                        <p:tgtEl>
                                          <p:spTgt spid="3">
                                            <p:txEl>
                                              <p:pRg st="3" end="3"/>
                                            </p:txEl>
                                          </p:spTgt>
                                        </p:tgtEl>
                                      </p:cBhvr>
                                      <p:to x="100000" y="90000"/>
                                    </p:animScale>
                                    <p:animScale>
                                      <p:cBhvr>
                                        <p:cTn id="79" dur="166" decel="50000">
                                          <p:stCondLst>
                                            <p:cond delay="1668"/>
                                          </p:stCondLst>
                                        </p:cTn>
                                        <p:tgtEl>
                                          <p:spTgt spid="3">
                                            <p:txEl>
                                              <p:pRg st="3" end="3"/>
                                            </p:txEl>
                                          </p:spTgt>
                                        </p:tgtEl>
                                      </p:cBhvr>
                                      <p:to x="100000" y="100000"/>
                                    </p:animScale>
                                    <p:animScale>
                                      <p:cBhvr>
                                        <p:cTn id="80" dur="26">
                                          <p:stCondLst>
                                            <p:cond delay="1808"/>
                                          </p:stCondLst>
                                        </p:cTn>
                                        <p:tgtEl>
                                          <p:spTgt spid="3">
                                            <p:txEl>
                                              <p:pRg st="3" end="3"/>
                                            </p:txEl>
                                          </p:spTgt>
                                        </p:tgtEl>
                                      </p:cBhvr>
                                      <p:to x="100000" y="95000"/>
                                    </p:animScale>
                                    <p:animScale>
                                      <p:cBhvr>
                                        <p:cTn id="81"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DF0E7630-D291-E0DD-8EC9-18F53DB127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B75750F-3064-CDA9-31BF-A180969CCDE2}"/>
              </a:ext>
            </a:extLst>
          </p:cNvPr>
          <p:cNvSpPr>
            <a:spLocks noGrp="1"/>
          </p:cNvSpPr>
          <p:nvPr>
            <p:ph type="subTitle" idx="1"/>
          </p:nvPr>
        </p:nvSpPr>
        <p:spPr>
          <a:xfrm>
            <a:off x="248265" y="3097073"/>
            <a:ext cx="5739580" cy="3299847"/>
          </a:xfrm>
        </p:spPr>
        <p:txBody>
          <a:bodyPr>
            <a:normAutofit/>
          </a:bodyPr>
          <a:lstStyle/>
          <a:p>
            <a:pPr marL="342900" indent="-342900" algn="l">
              <a:buFont typeface="Arial" panose="020B0604020202020204" pitchFamily="34" charset="0"/>
              <a:buChar char="•"/>
            </a:pPr>
            <a:r>
              <a:rPr lang="en-IN" sz="2000" dirty="0">
                <a:solidFill>
                  <a:schemeClr val="accent4">
                    <a:lumMod val="60000"/>
                    <a:lumOff val="40000"/>
                  </a:schemeClr>
                </a:solidFill>
              </a:rPr>
              <a:t>For example: avg. price : $108 and avg. payment value: $135 from Sao Paulo City</a:t>
            </a:r>
          </a:p>
          <a:p>
            <a:pPr marL="342900" indent="-342900" algn="l">
              <a:buFont typeface="Arial" panose="020B0604020202020204" pitchFamily="34" charset="0"/>
              <a:buChar char="•"/>
            </a:pPr>
            <a:r>
              <a:rPr lang="en-IN" sz="2000" dirty="0">
                <a:solidFill>
                  <a:schemeClr val="accent4">
                    <a:lumMod val="60000"/>
                    <a:lumOff val="40000"/>
                  </a:schemeClr>
                </a:solidFill>
              </a:rPr>
              <a:t>Max. avg. price : $2325 and Max. avg. payment value: $2200 from </a:t>
            </a:r>
            <a:r>
              <a:rPr lang="en-IN" sz="2000" dirty="0" err="1">
                <a:solidFill>
                  <a:schemeClr val="accent4">
                    <a:lumMod val="60000"/>
                    <a:lumOff val="40000"/>
                  </a:schemeClr>
                </a:solidFill>
              </a:rPr>
              <a:t>Pianco</a:t>
            </a:r>
            <a:r>
              <a:rPr lang="en-IN" sz="2000" dirty="0">
                <a:solidFill>
                  <a:schemeClr val="accent4">
                    <a:lumMod val="60000"/>
                    <a:lumOff val="40000"/>
                  </a:schemeClr>
                </a:solidFill>
              </a:rPr>
              <a:t> city.</a:t>
            </a:r>
          </a:p>
          <a:p>
            <a:pPr marL="342900" indent="-342900" algn="l">
              <a:buFont typeface="Arial" panose="020B0604020202020204" pitchFamily="34" charset="0"/>
              <a:buChar char="•"/>
            </a:pPr>
            <a:r>
              <a:rPr lang="en-IN" sz="2000" dirty="0">
                <a:solidFill>
                  <a:schemeClr val="accent4">
                    <a:lumMod val="60000"/>
                    <a:lumOff val="40000"/>
                  </a:schemeClr>
                </a:solidFill>
              </a:rPr>
              <a:t>A large chunk of payments is coming out of Sao Paulo and Rio De </a:t>
            </a:r>
            <a:r>
              <a:rPr lang="en-IN" sz="2000" dirty="0" err="1">
                <a:solidFill>
                  <a:schemeClr val="accent4">
                    <a:lumMod val="60000"/>
                    <a:lumOff val="40000"/>
                  </a:schemeClr>
                </a:solidFill>
              </a:rPr>
              <a:t>Janerio</a:t>
            </a:r>
            <a:r>
              <a:rPr lang="en-IN" sz="2000" dirty="0">
                <a:solidFill>
                  <a:schemeClr val="accent4">
                    <a:lumMod val="60000"/>
                    <a:lumOff val="40000"/>
                  </a:schemeClr>
                </a:solidFill>
              </a:rPr>
              <a:t>.</a:t>
            </a:r>
          </a:p>
          <a:p>
            <a:pPr marL="342900" indent="-342900" algn="l">
              <a:buFont typeface="Arial" panose="020B0604020202020204" pitchFamily="34" charset="0"/>
              <a:buChar char="•"/>
            </a:pPr>
            <a:r>
              <a:rPr lang="en-IN" sz="2000" dirty="0">
                <a:solidFill>
                  <a:schemeClr val="bg1"/>
                </a:solidFill>
              </a:rPr>
              <a:t>And the difference between payment value and price is tallied by the freight value.</a:t>
            </a:r>
          </a:p>
        </p:txBody>
      </p:sp>
      <p:sp>
        <p:nvSpPr>
          <p:cNvPr id="6" name="Title 1">
            <a:extLst>
              <a:ext uri="{FF2B5EF4-FFF2-40B4-BE49-F238E27FC236}">
                <a16:creationId xmlns:a16="http://schemas.microsoft.com/office/drawing/2014/main" id="{CF88B8B6-75E9-4C18-3F73-126F3FCDC508}"/>
              </a:ext>
            </a:extLst>
          </p:cNvPr>
          <p:cNvSpPr txBox="1">
            <a:spLocks/>
          </p:cNvSpPr>
          <p:nvPr/>
        </p:nvSpPr>
        <p:spPr>
          <a:xfrm>
            <a:off x="412954" y="138983"/>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AVG. PRICE AND AVG. PAYMENT VALUE ACROSS CITIES</a:t>
            </a:r>
          </a:p>
        </p:txBody>
      </p:sp>
      <p:sp>
        <p:nvSpPr>
          <p:cNvPr id="12" name="Subtitle 2">
            <a:extLst>
              <a:ext uri="{FF2B5EF4-FFF2-40B4-BE49-F238E27FC236}">
                <a16:creationId xmlns:a16="http://schemas.microsoft.com/office/drawing/2014/main" id="{604F0621-3E2C-5B86-E97B-F39A528F8E9E}"/>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7" name="Picture 6">
            <a:extLst>
              <a:ext uri="{FF2B5EF4-FFF2-40B4-BE49-F238E27FC236}">
                <a16:creationId xmlns:a16="http://schemas.microsoft.com/office/drawing/2014/main" id="{12053917-C3F7-FB2B-954B-BF547C6AD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307" y="129151"/>
            <a:ext cx="5039428" cy="4177378"/>
          </a:xfrm>
          <a:prstGeom prst="rect">
            <a:avLst/>
          </a:prstGeom>
        </p:spPr>
      </p:pic>
      <p:pic>
        <p:nvPicPr>
          <p:cNvPr id="10" name="Picture 9">
            <a:extLst>
              <a:ext uri="{FF2B5EF4-FFF2-40B4-BE49-F238E27FC236}">
                <a16:creationId xmlns:a16="http://schemas.microsoft.com/office/drawing/2014/main" id="{2E3273CF-1600-1084-5F9A-7216C7225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833" y="4488426"/>
            <a:ext cx="5029902" cy="2305372"/>
          </a:xfrm>
          <a:prstGeom prst="rect">
            <a:avLst/>
          </a:prstGeom>
        </p:spPr>
      </p:pic>
    </p:spTree>
    <p:extLst>
      <p:ext uri="{BB962C8B-B14F-4D97-AF65-F5344CB8AC3E}">
        <p14:creationId xmlns:p14="http://schemas.microsoft.com/office/powerpoint/2010/main" val="94362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4612 -0.01829 L -8.33333E-7 2.22222E-6 " pathEditMode="relative" rAng="0" ptsTypes="AA">
                                      <p:cBhvr>
                                        <p:cTn id="6" dur="2000" fill="hold"/>
                                        <p:tgtEl>
                                          <p:spTgt spid="6"/>
                                        </p:tgtEl>
                                        <p:attrNameLst>
                                          <p:attrName>ppt_x</p:attrName>
                                          <p:attrName>ppt_y</p:attrName>
                                        </p:attrNameLst>
                                      </p:cBhvr>
                                      <p:rCtr x="23060" y="903"/>
                                    </p:animMotion>
                                  </p:childTnLst>
                                </p:cTn>
                              </p:par>
                              <p:par>
                                <p:cTn id="7" presetID="2" presetClass="entr" presetSubtype="2"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1+#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80">
                                          <p:stCondLst>
                                            <p:cond delay="0"/>
                                          </p:stCondLst>
                                        </p:cTn>
                                        <p:tgtEl>
                                          <p:spTgt spid="3">
                                            <p:txEl>
                                              <p:pRg st="0" end="0"/>
                                            </p:txEl>
                                          </p:spTgt>
                                        </p:tgtEl>
                                      </p:cBhvr>
                                    </p:animEffect>
                                    <p:anim calcmode="lin" valueType="num">
                                      <p:cBhvr>
                                        <p:cTn id="20"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0" end="0"/>
                                            </p:txEl>
                                          </p:spTgt>
                                        </p:tgtEl>
                                      </p:cBhvr>
                                      <p:to x="100000" y="60000"/>
                                    </p:animScale>
                                    <p:animScale>
                                      <p:cBhvr>
                                        <p:cTn id="26" dur="166" decel="50000">
                                          <p:stCondLst>
                                            <p:cond delay="676"/>
                                          </p:stCondLst>
                                        </p:cTn>
                                        <p:tgtEl>
                                          <p:spTgt spid="3">
                                            <p:txEl>
                                              <p:pRg st="0" end="0"/>
                                            </p:txEl>
                                          </p:spTgt>
                                        </p:tgtEl>
                                      </p:cBhvr>
                                      <p:to x="100000" y="100000"/>
                                    </p:animScale>
                                    <p:animScale>
                                      <p:cBhvr>
                                        <p:cTn id="27" dur="26">
                                          <p:stCondLst>
                                            <p:cond delay="1312"/>
                                          </p:stCondLst>
                                        </p:cTn>
                                        <p:tgtEl>
                                          <p:spTgt spid="3">
                                            <p:txEl>
                                              <p:pRg st="0" end="0"/>
                                            </p:txEl>
                                          </p:spTgt>
                                        </p:tgtEl>
                                      </p:cBhvr>
                                      <p:to x="100000" y="80000"/>
                                    </p:animScale>
                                    <p:animScale>
                                      <p:cBhvr>
                                        <p:cTn id="28" dur="166" decel="50000">
                                          <p:stCondLst>
                                            <p:cond delay="1338"/>
                                          </p:stCondLst>
                                        </p:cTn>
                                        <p:tgtEl>
                                          <p:spTgt spid="3">
                                            <p:txEl>
                                              <p:pRg st="0" end="0"/>
                                            </p:txEl>
                                          </p:spTgt>
                                        </p:tgtEl>
                                      </p:cBhvr>
                                      <p:to x="100000" y="100000"/>
                                    </p:animScale>
                                    <p:animScale>
                                      <p:cBhvr>
                                        <p:cTn id="29" dur="26">
                                          <p:stCondLst>
                                            <p:cond delay="1642"/>
                                          </p:stCondLst>
                                        </p:cTn>
                                        <p:tgtEl>
                                          <p:spTgt spid="3">
                                            <p:txEl>
                                              <p:pRg st="0" end="0"/>
                                            </p:txEl>
                                          </p:spTgt>
                                        </p:tgtEl>
                                      </p:cBhvr>
                                      <p:to x="100000" y="90000"/>
                                    </p:animScale>
                                    <p:animScale>
                                      <p:cBhvr>
                                        <p:cTn id="30" dur="166" decel="50000">
                                          <p:stCondLst>
                                            <p:cond delay="1668"/>
                                          </p:stCondLst>
                                        </p:cTn>
                                        <p:tgtEl>
                                          <p:spTgt spid="3">
                                            <p:txEl>
                                              <p:pRg st="0" end="0"/>
                                            </p:txEl>
                                          </p:spTgt>
                                        </p:tgtEl>
                                      </p:cBhvr>
                                      <p:to x="100000" y="100000"/>
                                    </p:animScale>
                                    <p:animScale>
                                      <p:cBhvr>
                                        <p:cTn id="31" dur="26">
                                          <p:stCondLst>
                                            <p:cond delay="1808"/>
                                          </p:stCondLst>
                                        </p:cTn>
                                        <p:tgtEl>
                                          <p:spTgt spid="3">
                                            <p:txEl>
                                              <p:pRg st="0" end="0"/>
                                            </p:txEl>
                                          </p:spTgt>
                                        </p:tgtEl>
                                      </p:cBhvr>
                                      <p:to x="100000" y="95000"/>
                                    </p:animScale>
                                    <p:animScale>
                                      <p:cBhvr>
                                        <p:cTn id="32" dur="166" decel="50000">
                                          <p:stCondLst>
                                            <p:cond delay="1834"/>
                                          </p:stCondLst>
                                        </p:cTn>
                                        <p:tgtEl>
                                          <p:spTgt spid="3">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down)">
                                      <p:cBhvr>
                                        <p:cTn id="37" dur="580">
                                          <p:stCondLst>
                                            <p:cond delay="0"/>
                                          </p:stCondLst>
                                        </p:cTn>
                                        <p:tgtEl>
                                          <p:spTgt spid="3">
                                            <p:txEl>
                                              <p:pRg st="1" end="1"/>
                                            </p:txEl>
                                          </p:spTgt>
                                        </p:tgtEl>
                                      </p:cBhvr>
                                    </p:animEffect>
                                    <p:anim calcmode="lin" valueType="num">
                                      <p:cBhvr>
                                        <p:cTn id="3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1" end="1"/>
                                            </p:txEl>
                                          </p:spTgt>
                                        </p:tgtEl>
                                      </p:cBhvr>
                                      <p:to x="100000" y="60000"/>
                                    </p:animScale>
                                    <p:animScale>
                                      <p:cBhvr>
                                        <p:cTn id="44" dur="166" decel="50000">
                                          <p:stCondLst>
                                            <p:cond delay="676"/>
                                          </p:stCondLst>
                                        </p:cTn>
                                        <p:tgtEl>
                                          <p:spTgt spid="3">
                                            <p:txEl>
                                              <p:pRg st="1" end="1"/>
                                            </p:txEl>
                                          </p:spTgt>
                                        </p:tgtEl>
                                      </p:cBhvr>
                                      <p:to x="100000" y="100000"/>
                                    </p:animScale>
                                    <p:animScale>
                                      <p:cBhvr>
                                        <p:cTn id="45" dur="26">
                                          <p:stCondLst>
                                            <p:cond delay="1312"/>
                                          </p:stCondLst>
                                        </p:cTn>
                                        <p:tgtEl>
                                          <p:spTgt spid="3">
                                            <p:txEl>
                                              <p:pRg st="1" end="1"/>
                                            </p:txEl>
                                          </p:spTgt>
                                        </p:tgtEl>
                                      </p:cBhvr>
                                      <p:to x="100000" y="80000"/>
                                    </p:animScale>
                                    <p:animScale>
                                      <p:cBhvr>
                                        <p:cTn id="46" dur="166" decel="50000">
                                          <p:stCondLst>
                                            <p:cond delay="1338"/>
                                          </p:stCondLst>
                                        </p:cTn>
                                        <p:tgtEl>
                                          <p:spTgt spid="3">
                                            <p:txEl>
                                              <p:pRg st="1" end="1"/>
                                            </p:txEl>
                                          </p:spTgt>
                                        </p:tgtEl>
                                      </p:cBhvr>
                                      <p:to x="100000" y="100000"/>
                                    </p:animScale>
                                    <p:animScale>
                                      <p:cBhvr>
                                        <p:cTn id="47" dur="26">
                                          <p:stCondLst>
                                            <p:cond delay="1642"/>
                                          </p:stCondLst>
                                        </p:cTn>
                                        <p:tgtEl>
                                          <p:spTgt spid="3">
                                            <p:txEl>
                                              <p:pRg st="1" end="1"/>
                                            </p:txEl>
                                          </p:spTgt>
                                        </p:tgtEl>
                                      </p:cBhvr>
                                      <p:to x="100000" y="90000"/>
                                    </p:animScale>
                                    <p:animScale>
                                      <p:cBhvr>
                                        <p:cTn id="48" dur="166" decel="50000">
                                          <p:stCondLst>
                                            <p:cond delay="1668"/>
                                          </p:stCondLst>
                                        </p:cTn>
                                        <p:tgtEl>
                                          <p:spTgt spid="3">
                                            <p:txEl>
                                              <p:pRg st="1" end="1"/>
                                            </p:txEl>
                                          </p:spTgt>
                                        </p:tgtEl>
                                      </p:cBhvr>
                                      <p:to x="100000" y="100000"/>
                                    </p:animScale>
                                    <p:animScale>
                                      <p:cBhvr>
                                        <p:cTn id="49" dur="26">
                                          <p:stCondLst>
                                            <p:cond delay="1808"/>
                                          </p:stCondLst>
                                        </p:cTn>
                                        <p:tgtEl>
                                          <p:spTgt spid="3">
                                            <p:txEl>
                                              <p:pRg st="1" end="1"/>
                                            </p:txEl>
                                          </p:spTgt>
                                        </p:tgtEl>
                                      </p:cBhvr>
                                      <p:to x="100000" y="95000"/>
                                    </p:animScale>
                                    <p:animScale>
                                      <p:cBhvr>
                                        <p:cTn id="50" dur="166" decel="50000">
                                          <p:stCondLst>
                                            <p:cond delay="1834"/>
                                          </p:stCondLst>
                                        </p:cTn>
                                        <p:tgtEl>
                                          <p:spTgt spid="3">
                                            <p:txEl>
                                              <p:pRg st="1" end="1"/>
                                            </p:txEl>
                                          </p:spTgt>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animEffect transition="in" filter="wipe(down)">
                                      <p:cBhvr>
                                        <p:cTn id="55" dur="580">
                                          <p:stCondLst>
                                            <p:cond delay="0"/>
                                          </p:stCondLst>
                                        </p:cTn>
                                        <p:tgtEl>
                                          <p:spTgt spid="3">
                                            <p:txEl>
                                              <p:pRg st="2" end="2"/>
                                            </p:txEl>
                                          </p:spTgt>
                                        </p:tgtEl>
                                      </p:cBhvr>
                                    </p:animEffect>
                                    <p:anim calcmode="lin" valueType="num">
                                      <p:cBhvr>
                                        <p:cTn id="5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2" end="2"/>
                                            </p:txEl>
                                          </p:spTgt>
                                        </p:tgtEl>
                                      </p:cBhvr>
                                      <p:to x="100000" y="60000"/>
                                    </p:animScale>
                                    <p:animScale>
                                      <p:cBhvr>
                                        <p:cTn id="62" dur="166" decel="50000">
                                          <p:stCondLst>
                                            <p:cond delay="676"/>
                                          </p:stCondLst>
                                        </p:cTn>
                                        <p:tgtEl>
                                          <p:spTgt spid="3">
                                            <p:txEl>
                                              <p:pRg st="2" end="2"/>
                                            </p:txEl>
                                          </p:spTgt>
                                        </p:tgtEl>
                                      </p:cBhvr>
                                      <p:to x="100000" y="100000"/>
                                    </p:animScale>
                                    <p:animScale>
                                      <p:cBhvr>
                                        <p:cTn id="63" dur="26">
                                          <p:stCondLst>
                                            <p:cond delay="1312"/>
                                          </p:stCondLst>
                                        </p:cTn>
                                        <p:tgtEl>
                                          <p:spTgt spid="3">
                                            <p:txEl>
                                              <p:pRg st="2" end="2"/>
                                            </p:txEl>
                                          </p:spTgt>
                                        </p:tgtEl>
                                      </p:cBhvr>
                                      <p:to x="100000" y="80000"/>
                                    </p:animScale>
                                    <p:animScale>
                                      <p:cBhvr>
                                        <p:cTn id="64" dur="166" decel="50000">
                                          <p:stCondLst>
                                            <p:cond delay="1338"/>
                                          </p:stCondLst>
                                        </p:cTn>
                                        <p:tgtEl>
                                          <p:spTgt spid="3">
                                            <p:txEl>
                                              <p:pRg st="2" end="2"/>
                                            </p:txEl>
                                          </p:spTgt>
                                        </p:tgtEl>
                                      </p:cBhvr>
                                      <p:to x="100000" y="100000"/>
                                    </p:animScale>
                                    <p:animScale>
                                      <p:cBhvr>
                                        <p:cTn id="65" dur="26">
                                          <p:stCondLst>
                                            <p:cond delay="1642"/>
                                          </p:stCondLst>
                                        </p:cTn>
                                        <p:tgtEl>
                                          <p:spTgt spid="3">
                                            <p:txEl>
                                              <p:pRg st="2" end="2"/>
                                            </p:txEl>
                                          </p:spTgt>
                                        </p:tgtEl>
                                      </p:cBhvr>
                                      <p:to x="100000" y="90000"/>
                                    </p:animScale>
                                    <p:animScale>
                                      <p:cBhvr>
                                        <p:cTn id="66" dur="166" decel="50000">
                                          <p:stCondLst>
                                            <p:cond delay="1668"/>
                                          </p:stCondLst>
                                        </p:cTn>
                                        <p:tgtEl>
                                          <p:spTgt spid="3">
                                            <p:txEl>
                                              <p:pRg st="2" end="2"/>
                                            </p:txEl>
                                          </p:spTgt>
                                        </p:tgtEl>
                                      </p:cBhvr>
                                      <p:to x="100000" y="100000"/>
                                    </p:animScale>
                                    <p:animScale>
                                      <p:cBhvr>
                                        <p:cTn id="67" dur="26">
                                          <p:stCondLst>
                                            <p:cond delay="1808"/>
                                          </p:stCondLst>
                                        </p:cTn>
                                        <p:tgtEl>
                                          <p:spTgt spid="3">
                                            <p:txEl>
                                              <p:pRg st="2" end="2"/>
                                            </p:txEl>
                                          </p:spTgt>
                                        </p:tgtEl>
                                      </p:cBhvr>
                                      <p:to x="100000" y="95000"/>
                                    </p:animScale>
                                    <p:animScale>
                                      <p:cBhvr>
                                        <p:cTn id="68" dur="166" decel="50000">
                                          <p:stCondLst>
                                            <p:cond delay="1834"/>
                                          </p:stCondLst>
                                        </p:cTn>
                                        <p:tgtEl>
                                          <p:spTgt spid="3">
                                            <p:txEl>
                                              <p:pRg st="2" end="2"/>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3">
                                            <p:txEl>
                                              <p:pRg st="3" end="3"/>
                                            </p:txEl>
                                          </p:spTgt>
                                        </p:tgtEl>
                                        <p:attrNameLst>
                                          <p:attrName>style.visibility</p:attrName>
                                        </p:attrNameLst>
                                      </p:cBhvr>
                                      <p:to>
                                        <p:strVal val="visible"/>
                                      </p:to>
                                    </p:set>
                                    <p:animEffect transition="in" filter="wipe(down)">
                                      <p:cBhvr>
                                        <p:cTn id="73" dur="580">
                                          <p:stCondLst>
                                            <p:cond delay="0"/>
                                          </p:stCondLst>
                                        </p:cTn>
                                        <p:tgtEl>
                                          <p:spTgt spid="3">
                                            <p:txEl>
                                              <p:pRg st="3" end="3"/>
                                            </p:txEl>
                                          </p:spTgt>
                                        </p:tgtEl>
                                      </p:cBhvr>
                                    </p:animEffect>
                                    <p:anim calcmode="lin" valueType="num">
                                      <p:cBhvr>
                                        <p:cTn id="7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3" end="3"/>
                                            </p:txEl>
                                          </p:spTgt>
                                        </p:tgtEl>
                                      </p:cBhvr>
                                      <p:to x="100000" y="60000"/>
                                    </p:animScale>
                                    <p:animScale>
                                      <p:cBhvr>
                                        <p:cTn id="80" dur="166" decel="50000">
                                          <p:stCondLst>
                                            <p:cond delay="676"/>
                                          </p:stCondLst>
                                        </p:cTn>
                                        <p:tgtEl>
                                          <p:spTgt spid="3">
                                            <p:txEl>
                                              <p:pRg st="3" end="3"/>
                                            </p:txEl>
                                          </p:spTgt>
                                        </p:tgtEl>
                                      </p:cBhvr>
                                      <p:to x="100000" y="100000"/>
                                    </p:animScale>
                                    <p:animScale>
                                      <p:cBhvr>
                                        <p:cTn id="81" dur="26">
                                          <p:stCondLst>
                                            <p:cond delay="1312"/>
                                          </p:stCondLst>
                                        </p:cTn>
                                        <p:tgtEl>
                                          <p:spTgt spid="3">
                                            <p:txEl>
                                              <p:pRg st="3" end="3"/>
                                            </p:txEl>
                                          </p:spTgt>
                                        </p:tgtEl>
                                      </p:cBhvr>
                                      <p:to x="100000" y="80000"/>
                                    </p:animScale>
                                    <p:animScale>
                                      <p:cBhvr>
                                        <p:cTn id="82" dur="166" decel="50000">
                                          <p:stCondLst>
                                            <p:cond delay="1338"/>
                                          </p:stCondLst>
                                        </p:cTn>
                                        <p:tgtEl>
                                          <p:spTgt spid="3">
                                            <p:txEl>
                                              <p:pRg st="3" end="3"/>
                                            </p:txEl>
                                          </p:spTgt>
                                        </p:tgtEl>
                                      </p:cBhvr>
                                      <p:to x="100000" y="100000"/>
                                    </p:animScale>
                                    <p:animScale>
                                      <p:cBhvr>
                                        <p:cTn id="83" dur="26">
                                          <p:stCondLst>
                                            <p:cond delay="1642"/>
                                          </p:stCondLst>
                                        </p:cTn>
                                        <p:tgtEl>
                                          <p:spTgt spid="3">
                                            <p:txEl>
                                              <p:pRg st="3" end="3"/>
                                            </p:txEl>
                                          </p:spTgt>
                                        </p:tgtEl>
                                      </p:cBhvr>
                                      <p:to x="100000" y="90000"/>
                                    </p:animScale>
                                    <p:animScale>
                                      <p:cBhvr>
                                        <p:cTn id="84" dur="166" decel="50000">
                                          <p:stCondLst>
                                            <p:cond delay="1668"/>
                                          </p:stCondLst>
                                        </p:cTn>
                                        <p:tgtEl>
                                          <p:spTgt spid="3">
                                            <p:txEl>
                                              <p:pRg st="3" end="3"/>
                                            </p:txEl>
                                          </p:spTgt>
                                        </p:tgtEl>
                                      </p:cBhvr>
                                      <p:to x="100000" y="100000"/>
                                    </p:animScale>
                                    <p:animScale>
                                      <p:cBhvr>
                                        <p:cTn id="85" dur="26">
                                          <p:stCondLst>
                                            <p:cond delay="1808"/>
                                          </p:stCondLst>
                                        </p:cTn>
                                        <p:tgtEl>
                                          <p:spTgt spid="3">
                                            <p:txEl>
                                              <p:pRg st="3" end="3"/>
                                            </p:txEl>
                                          </p:spTgt>
                                        </p:tgtEl>
                                      </p:cBhvr>
                                      <p:to x="100000" y="95000"/>
                                    </p:animScale>
                                    <p:animScale>
                                      <p:cBhvr>
                                        <p:cTn id="86"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F97FF717-1B39-7476-8E08-4D4EFBD5D22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410A908-A320-5FDE-ED2B-65CF5F86A6DD}"/>
              </a:ext>
            </a:extLst>
          </p:cNvPr>
          <p:cNvSpPr>
            <a:spLocks noGrp="1"/>
          </p:cNvSpPr>
          <p:nvPr>
            <p:ph type="subTitle" idx="1"/>
          </p:nvPr>
        </p:nvSpPr>
        <p:spPr>
          <a:xfrm>
            <a:off x="248265" y="3097073"/>
            <a:ext cx="5739580" cy="3299847"/>
          </a:xfrm>
        </p:spPr>
        <p:txBody>
          <a:bodyPr>
            <a:normAutofit/>
          </a:bodyPr>
          <a:lstStyle/>
          <a:p>
            <a:pPr marL="342900" indent="-342900" algn="l">
              <a:buFont typeface="Arial" panose="020B0604020202020204" pitchFamily="34" charset="0"/>
              <a:buChar char="•"/>
            </a:pPr>
            <a:r>
              <a:rPr lang="en-IN" sz="2000" dirty="0">
                <a:solidFill>
                  <a:schemeClr val="accent3"/>
                </a:solidFill>
              </a:rPr>
              <a:t>Freight value for Sao Paulo city is $321 and for Rio de </a:t>
            </a:r>
            <a:r>
              <a:rPr lang="en-IN" sz="2000" dirty="0" err="1">
                <a:solidFill>
                  <a:schemeClr val="accent3"/>
                </a:solidFill>
              </a:rPr>
              <a:t>Janerio</a:t>
            </a:r>
            <a:r>
              <a:rPr lang="en-IN" sz="2000" dirty="0">
                <a:solidFill>
                  <a:schemeClr val="accent3"/>
                </a:solidFill>
              </a:rPr>
              <a:t> $194.</a:t>
            </a:r>
          </a:p>
          <a:p>
            <a:pPr marL="342900" indent="-342900" algn="l">
              <a:buFont typeface="Arial" panose="020B0604020202020204" pitchFamily="34" charset="0"/>
              <a:buChar char="•"/>
            </a:pPr>
            <a:r>
              <a:rPr lang="en-IN" sz="2000" dirty="0">
                <a:solidFill>
                  <a:schemeClr val="accent3"/>
                </a:solidFill>
              </a:rPr>
              <a:t>For the costliest freight value city Sao Raimundo </a:t>
            </a:r>
            <a:r>
              <a:rPr lang="en-IN" sz="2000" dirty="0" err="1">
                <a:solidFill>
                  <a:schemeClr val="accent3"/>
                </a:solidFill>
              </a:rPr>
              <a:t>nonato</a:t>
            </a:r>
            <a:r>
              <a:rPr lang="en-IN" sz="2000" dirty="0">
                <a:solidFill>
                  <a:schemeClr val="accent3"/>
                </a:solidFill>
              </a:rPr>
              <a:t>, the total payment value is just $2987.</a:t>
            </a:r>
          </a:p>
          <a:p>
            <a:pPr marL="342900" indent="-342900" algn="l">
              <a:buFont typeface="Arial" panose="020B0604020202020204" pitchFamily="34" charset="0"/>
              <a:buChar char="•"/>
            </a:pPr>
            <a:r>
              <a:rPr lang="en-IN" sz="2000" dirty="0">
                <a:solidFill>
                  <a:schemeClr val="bg1"/>
                </a:solidFill>
              </a:rPr>
              <a:t>Though, freight value may not completely paint the total payment collected from each city, it is nevertheless is important to reduce the freight cost.</a:t>
            </a:r>
          </a:p>
        </p:txBody>
      </p:sp>
      <p:sp>
        <p:nvSpPr>
          <p:cNvPr id="6" name="Title 1">
            <a:extLst>
              <a:ext uri="{FF2B5EF4-FFF2-40B4-BE49-F238E27FC236}">
                <a16:creationId xmlns:a16="http://schemas.microsoft.com/office/drawing/2014/main" id="{C661B9C6-96A9-A766-80CB-A159FC8A659E}"/>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AVG. PRICE AND AVG. PAYMENT VALUE ACROSS CITIES</a:t>
            </a:r>
          </a:p>
        </p:txBody>
      </p:sp>
      <p:sp>
        <p:nvSpPr>
          <p:cNvPr id="12" name="Subtitle 2">
            <a:extLst>
              <a:ext uri="{FF2B5EF4-FFF2-40B4-BE49-F238E27FC236}">
                <a16:creationId xmlns:a16="http://schemas.microsoft.com/office/drawing/2014/main" id="{5F4389E9-9DB1-AEDF-2D78-796E19424038}"/>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10" name="Picture 9">
            <a:extLst>
              <a:ext uri="{FF2B5EF4-FFF2-40B4-BE49-F238E27FC236}">
                <a16:creationId xmlns:a16="http://schemas.microsoft.com/office/drawing/2014/main" id="{BEC0B731-206B-66FA-0CE9-88BA013AC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413" y="280220"/>
            <a:ext cx="5029902" cy="2305372"/>
          </a:xfrm>
          <a:prstGeom prst="rect">
            <a:avLst/>
          </a:prstGeom>
        </p:spPr>
      </p:pic>
      <p:pic>
        <p:nvPicPr>
          <p:cNvPr id="4" name="Picture 3">
            <a:extLst>
              <a:ext uri="{FF2B5EF4-FFF2-40B4-BE49-F238E27FC236}">
                <a16:creationId xmlns:a16="http://schemas.microsoft.com/office/drawing/2014/main" id="{FC3D9328-4833-BAC5-EDDB-9F8928B5C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155" y="2792361"/>
            <a:ext cx="5739579" cy="3936488"/>
          </a:xfrm>
          <a:prstGeom prst="rect">
            <a:avLst/>
          </a:prstGeom>
        </p:spPr>
      </p:pic>
    </p:spTree>
    <p:extLst>
      <p:ext uri="{BB962C8B-B14F-4D97-AF65-F5344CB8AC3E}">
        <p14:creationId xmlns:p14="http://schemas.microsoft.com/office/powerpoint/2010/main" val="29735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E23FF3BB-08B8-6627-B371-F37765C738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D036C21-7285-08FF-20C5-B7D01F585225}"/>
              </a:ext>
            </a:extLst>
          </p:cNvPr>
          <p:cNvSpPr>
            <a:spLocks noGrp="1"/>
          </p:cNvSpPr>
          <p:nvPr>
            <p:ph type="subTitle" idx="1"/>
          </p:nvPr>
        </p:nvSpPr>
        <p:spPr>
          <a:xfrm>
            <a:off x="1152833" y="1415846"/>
            <a:ext cx="7361902" cy="5230761"/>
          </a:xfrm>
        </p:spPr>
        <p:txBody>
          <a:bodyPr>
            <a:normAutofit/>
          </a:bodyPr>
          <a:lstStyle/>
          <a:p>
            <a:pPr marL="457200" indent="-457200" algn="l">
              <a:buFont typeface="+mj-lt"/>
              <a:buAutoNum type="arabicPeriod"/>
            </a:pPr>
            <a:r>
              <a:rPr lang="en-IN" sz="2000" dirty="0">
                <a:solidFill>
                  <a:schemeClr val="bg1"/>
                </a:solidFill>
              </a:rPr>
              <a:t>Improve logistics to decrease number of shipping days and decrease the freight value.</a:t>
            </a:r>
          </a:p>
          <a:p>
            <a:pPr marL="457200" indent="-457200" algn="l">
              <a:buFont typeface="+mj-lt"/>
              <a:buAutoNum type="arabicPeriod"/>
            </a:pPr>
            <a:r>
              <a:rPr lang="en-IN" sz="2000" dirty="0">
                <a:solidFill>
                  <a:schemeClr val="bg1"/>
                </a:solidFill>
              </a:rPr>
              <a:t>Stricter rules for quality control.</a:t>
            </a:r>
          </a:p>
          <a:p>
            <a:pPr marL="457200" indent="-457200" algn="l">
              <a:buFont typeface="+mj-lt"/>
              <a:buAutoNum type="arabicPeriod"/>
            </a:pPr>
            <a:r>
              <a:rPr lang="en-IN" sz="2000" dirty="0">
                <a:solidFill>
                  <a:schemeClr val="bg1"/>
                </a:solidFill>
              </a:rPr>
              <a:t>Investing on on-site and off-site vouchers to attract customers.</a:t>
            </a:r>
          </a:p>
          <a:p>
            <a:pPr marL="457200" indent="-457200" algn="l">
              <a:buFont typeface="+mj-lt"/>
              <a:buAutoNum type="arabicPeriod"/>
            </a:pPr>
            <a:r>
              <a:rPr lang="en-IN" sz="2000" dirty="0">
                <a:solidFill>
                  <a:schemeClr val="bg1"/>
                </a:solidFill>
              </a:rPr>
              <a:t>Better offers on credit cards to increase revenue</a:t>
            </a:r>
          </a:p>
          <a:p>
            <a:pPr marL="457200" indent="-457200" algn="l">
              <a:buFont typeface="+mj-lt"/>
              <a:buAutoNum type="arabicPeriod"/>
            </a:pPr>
            <a:r>
              <a:rPr lang="en-IN" sz="2000" dirty="0">
                <a:solidFill>
                  <a:schemeClr val="bg1"/>
                </a:solidFill>
              </a:rPr>
              <a:t>Set up better deals on weekends, which translates to better weekday retention of customers’ shopping spree.</a:t>
            </a:r>
          </a:p>
          <a:p>
            <a:pPr algn="l"/>
            <a:endParaRPr lang="en-IN" sz="2000" dirty="0">
              <a:solidFill>
                <a:schemeClr val="bg1"/>
              </a:solidFill>
            </a:endParaRPr>
          </a:p>
          <a:p>
            <a:pPr algn="l"/>
            <a:r>
              <a:rPr lang="en-IN" sz="2000" dirty="0">
                <a:solidFill>
                  <a:schemeClr val="bg1"/>
                </a:solidFill>
              </a:rPr>
              <a:t>For dynamic viewing experience of the visuals-</a:t>
            </a:r>
          </a:p>
          <a:p>
            <a:pPr algn="l"/>
            <a:r>
              <a:rPr lang="en-IN" sz="2000" dirty="0">
                <a:solidFill>
                  <a:schemeClr val="bg1"/>
                </a:solidFill>
              </a:rPr>
              <a:t>Tableau Dashboard: </a:t>
            </a:r>
            <a:r>
              <a:rPr lang="en-IN" sz="2000" dirty="0">
                <a:solidFill>
                  <a:schemeClr val="bg1"/>
                </a:solidFill>
                <a:hlinkClick r:id="rId2"/>
              </a:rPr>
              <a:t>Dashboard Online</a:t>
            </a:r>
            <a:endParaRPr lang="en-IN" sz="2000" dirty="0">
              <a:solidFill>
                <a:schemeClr val="bg1"/>
              </a:solidFill>
            </a:endParaRPr>
          </a:p>
        </p:txBody>
      </p:sp>
      <p:sp>
        <p:nvSpPr>
          <p:cNvPr id="6" name="Title 1">
            <a:extLst>
              <a:ext uri="{FF2B5EF4-FFF2-40B4-BE49-F238E27FC236}">
                <a16:creationId xmlns:a16="http://schemas.microsoft.com/office/drawing/2014/main" id="{BB830CCA-5242-1BDA-DF4D-B9144B96B741}"/>
              </a:ext>
            </a:extLst>
          </p:cNvPr>
          <p:cNvSpPr txBox="1">
            <a:spLocks/>
          </p:cNvSpPr>
          <p:nvPr/>
        </p:nvSpPr>
        <p:spPr>
          <a:xfrm>
            <a:off x="412954" y="129151"/>
            <a:ext cx="6351640" cy="1001559"/>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CONCLUSION</a:t>
            </a:r>
          </a:p>
        </p:txBody>
      </p:sp>
      <p:sp>
        <p:nvSpPr>
          <p:cNvPr id="12" name="Subtitle 2">
            <a:extLst>
              <a:ext uri="{FF2B5EF4-FFF2-40B4-BE49-F238E27FC236}">
                <a16:creationId xmlns:a16="http://schemas.microsoft.com/office/drawing/2014/main" id="{AD88484F-E022-BEFC-3B6D-B77E393E1289}"/>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5" name="Picture 4" descr="Businessman pointing up">
            <a:extLst>
              <a:ext uri="{FF2B5EF4-FFF2-40B4-BE49-F238E27FC236}">
                <a16:creationId xmlns:a16="http://schemas.microsoft.com/office/drawing/2014/main" id="{C191FE66-D89D-4D68-CC06-4E6C077DE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023" y="223684"/>
            <a:ext cx="2627893" cy="6410632"/>
          </a:xfrm>
          <a:prstGeom prst="rect">
            <a:avLst/>
          </a:prstGeom>
        </p:spPr>
      </p:pic>
    </p:spTree>
    <p:extLst>
      <p:ext uri="{BB962C8B-B14F-4D97-AF65-F5344CB8AC3E}">
        <p14:creationId xmlns:p14="http://schemas.microsoft.com/office/powerpoint/2010/main" val="36746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9849 -0.00973 L 0.04284 0.00069 " pathEditMode="relative" rAng="0" ptsTypes="AA">
                                      <p:cBhvr>
                                        <p:cTn id="6" dur="2000" fill="hold"/>
                                        <p:tgtEl>
                                          <p:spTgt spid="6"/>
                                        </p:tgtEl>
                                        <p:attrNameLst>
                                          <p:attrName>ppt_x</p:attrName>
                                          <p:attrName>ppt_y</p:attrName>
                                        </p:attrNameLst>
                                      </p:cBhvr>
                                      <p:rCtr x="-47109" y="509"/>
                                    </p:animMotion>
                                  </p:childTnLst>
                                </p:cTn>
                              </p:par>
                              <p:par>
                                <p:cTn id="7" presetID="2" presetClass="entr" presetSubtype="3"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1+#ppt_w/2"/>
                                          </p:val>
                                        </p:tav>
                                        <p:tav tm="100000">
                                          <p:val>
                                            <p:strVal val="#ppt_x"/>
                                          </p:val>
                                        </p:tav>
                                      </p:tavLst>
                                    </p:anim>
                                    <p:anim calcmode="lin" valueType="num">
                                      <p:cBhvr additive="base">
                                        <p:cTn id="1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6"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6"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6"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EFC2-F865-D72E-9CA2-08CF0F7A3765}"/>
              </a:ext>
            </a:extLst>
          </p:cNvPr>
          <p:cNvSpPr>
            <a:spLocks noGrp="1"/>
          </p:cNvSpPr>
          <p:nvPr>
            <p:ph type="title"/>
          </p:nvPr>
        </p:nvSpPr>
        <p:spPr>
          <a:xfrm>
            <a:off x="940294" y="1957950"/>
            <a:ext cx="8596668" cy="1320800"/>
          </a:xfrm>
          <a:effectLst>
            <a:outerShdw blurRad="50800" dist="38100" dir="5400000" algn="t" rotWithShape="0">
              <a:prstClr val="black">
                <a:alpha val="40000"/>
              </a:prstClr>
            </a:outerShdw>
          </a:effectLst>
        </p:spPr>
        <p:txBody>
          <a:bodyPr>
            <a:normAutofit/>
          </a:bodyPr>
          <a:lstStyle/>
          <a:p>
            <a:r>
              <a:rPr lang="en-IN" sz="5400" dirty="0">
                <a:ln w="22225">
                  <a:solidFill>
                    <a:schemeClr val="bg1"/>
                  </a:solidFill>
                  <a:prstDash val="solid"/>
                </a:ln>
                <a:solidFill>
                  <a:schemeClr val="accent4">
                    <a:lumMod val="20000"/>
                    <a:lumOff val="80000"/>
                  </a:schemeClr>
                </a:solidFill>
              </a:rPr>
              <a:t>QUICK TAKEAWAYS</a:t>
            </a:r>
            <a:endParaRPr lang="en-IN" sz="5400" dirty="0"/>
          </a:p>
        </p:txBody>
      </p:sp>
      <p:sp>
        <p:nvSpPr>
          <p:cNvPr id="4" name="Arrow: Right 3">
            <a:extLst>
              <a:ext uri="{FF2B5EF4-FFF2-40B4-BE49-F238E27FC236}">
                <a16:creationId xmlns:a16="http://schemas.microsoft.com/office/drawing/2014/main" id="{3D4FD02D-2509-5C3E-9815-3AB7E259D79D}"/>
              </a:ext>
            </a:extLst>
          </p:cNvPr>
          <p:cNvSpPr/>
          <p:nvPr/>
        </p:nvSpPr>
        <p:spPr>
          <a:xfrm>
            <a:off x="7004992" y="1810467"/>
            <a:ext cx="2748280" cy="1250315"/>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F7F10E96-B60A-3ED1-5605-1860405829DA}"/>
              </a:ext>
            </a:extLst>
          </p:cNvPr>
          <p:cNvSpPr>
            <a:spLocks noGrp="1"/>
          </p:cNvSpPr>
          <p:nvPr>
            <p:ph idx="1"/>
          </p:nvPr>
        </p:nvSpPr>
        <p:spPr>
          <a:xfrm>
            <a:off x="13616586" y="5434732"/>
            <a:ext cx="443543" cy="71334"/>
          </a:xfrm>
        </p:spPr>
        <p:txBody>
          <a:bodyPr>
            <a:normAutofit fontScale="25000" lnSpcReduction="20000"/>
          </a:bodyPr>
          <a:lstStyle/>
          <a:p>
            <a:endParaRPr lang="en-IN" dirty="0"/>
          </a:p>
        </p:txBody>
      </p:sp>
    </p:spTree>
    <p:extLst>
      <p:ext uri="{BB962C8B-B14F-4D97-AF65-F5344CB8AC3E}">
        <p14:creationId xmlns:p14="http://schemas.microsoft.com/office/powerpoint/2010/main" val="8700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2.59259E-6 L 0.42331 0.01042 " pathEditMode="relative" rAng="0" ptsTypes="AA">
                                      <p:cBhvr>
                                        <p:cTn id="6" dur="500" fill="hold"/>
                                        <p:tgtEl>
                                          <p:spTgt spid="4"/>
                                        </p:tgtEl>
                                        <p:attrNameLst>
                                          <p:attrName>ppt_x</p:attrName>
                                          <p:attrName>ppt_y</p:attrName>
                                        </p:attrNameLst>
                                      </p:cBhvr>
                                      <p:rCtr x="21159" y="509"/>
                                    </p:animMotion>
                                  </p:childTnLst>
                                </p:cTn>
                              </p:par>
                            </p:childTnLst>
                          </p:cTn>
                        </p:par>
                        <p:par>
                          <p:cTn id="7" fill="hold">
                            <p:stCondLst>
                              <p:cond delay="500"/>
                            </p:stCondLst>
                            <p:childTnLst>
                              <p:par>
                                <p:cTn id="8" presetID="42" presetClass="path" presetSubtype="0" accel="50000" decel="50000" fill="hold" grpId="0" nodeType="afterEffect">
                                  <p:stCondLst>
                                    <p:cond delay="0"/>
                                  </p:stCondLst>
                                  <p:childTnLst>
                                    <p:animMotion origin="layout" path="M 2.5E-6 -2.96296E-6 L 0.86549 -2.96296E-6 " pathEditMode="relative" rAng="0" ptsTypes="AA">
                                      <p:cBhvr>
                                        <p:cTn id="9" dur="2000" fill="hold"/>
                                        <p:tgtEl>
                                          <p:spTgt spid="2"/>
                                        </p:tgtEl>
                                        <p:attrNameLst>
                                          <p:attrName>ppt_x</p:attrName>
                                          <p:attrName>ppt_y</p:attrName>
                                        </p:attrNameLst>
                                      </p:cBhvr>
                                      <p:rCtr x="432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F899D34E-CAA9-8427-9646-877EC1D25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D27FB-B65E-3541-4A99-B7006064C588}"/>
              </a:ext>
            </a:extLst>
          </p:cNvPr>
          <p:cNvSpPr>
            <a:spLocks noGrp="1"/>
          </p:cNvSpPr>
          <p:nvPr>
            <p:ph type="title"/>
          </p:nvPr>
        </p:nvSpPr>
        <p:spPr>
          <a:effectLst>
            <a:outerShdw blurRad="50800" dist="38100" dir="5400000" algn="t" rotWithShape="0">
              <a:prstClr val="black">
                <a:alpha val="40000"/>
              </a:prstClr>
            </a:outerShdw>
          </a:effectLst>
        </p:spPr>
        <p:txBody>
          <a:bodyPr>
            <a:normAutofit/>
          </a:bodyPr>
          <a:lstStyle/>
          <a:p>
            <a:r>
              <a:rPr lang="en-IN" sz="5400" dirty="0">
                <a:ln w="22225">
                  <a:solidFill>
                    <a:schemeClr val="bg1"/>
                  </a:solidFill>
                  <a:prstDash val="solid"/>
                </a:ln>
                <a:solidFill>
                  <a:schemeClr val="accent4">
                    <a:lumMod val="20000"/>
                    <a:lumOff val="80000"/>
                  </a:schemeClr>
                </a:solidFill>
              </a:rPr>
              <a:t>QUICK TAKEAWAYS</a:t>
            </a:r>
            <a:endParaRPr lang="en-IN" sz="5400" dirty="0"/>
          </a:p>
        </p:txBody>
      </p:sp>
      <p:sp>
        <p:nvSpPr>
          <p:cNvPr id="3" name="Content Placeholder 2">
            <a:extLst>
              <a:ext uri="{FF2B5EF4-FFF2-40B4-BE49-F238E27FC236}">
                <a16:creationId xmlns:a16="http://schemas.microsoft.com/office/drawing/2014/main" id="{D118E0EA-4858-523E-F1FF-FD4933865540}"/>
              </a:ext>
            </a:extLst>
          </p:cNvPr>
          <p:cNvSpPr>
            <a:spLocks noGrp="1"/>
          </p:cNvSpPr>
          <p:nvPr>
            <p:ph idx="1"/>
          </p:nvPr>
        </p:nvSpPr>
        <p:spPr/>
        <p:txBody>
          <a:bodyPr/>
          <a:lstStyle/>
          <a:p>
            <a:r>
              <a:rPr lang="en-IN" dirty="0">
                <a:solidFill>
                  <a:schemeClr val="bg1"/>
                </a:solidFill>
                <a:latin typeface="0xProto Nerd Font" panose="02000009000000000000" pitchFamily="50"/>
              </a:rPr>
              <a:t>The data is from an online </a:t>
            </a:r>
            <a:r>
              <a:rPr lang="en-IN" dirty="0">
                <a:solidFill>
                  <a:schemeClr val="accent4"/>
                </a:solidFill>
                <a:latin typeface="0xProto Nerd Font" panose="02000009000000000000" pitchFamily="50"/>
              </a:rPr>
              <a:t>e-commerce store</a:t>
            </a:r>
            <a:r>
              <a:rPr lang="en-IN" dirty="0">
                <a:solidFill>
                  <a:schemeClr val="bg1"/>
                </a:solidFill>
                <a:latin typeface="0xProto Nerd Font" panose="02000009000000000000" pitchFamily="50"/>
              </a:rPr>
              <a:t>.</a:t>
            </a:r>
          </a:p>
          <a:p>
            <a:r>
              <a:rPr lang="en-IN" dirty="0">
                <a:solidFill>
                  <a:schemeClr val="bg1"/>
                </a:solidFill>
                <a:latin typeface="0xProto Nerd Font" panose="02000009000000000000" pitchFamily="50"/>
              </a:rPr>
              <a:t>All the visuals=&gt; </a:t>
            </a:r>
            <a:r>
              <a:rPr lang="en-IN" dirty="0">
                <a:solidFill>
                  <a:schemeClr val="accent4"/>
                </a:solidFill>
                <a:latin typeface="0xProto Nerd Font" panose="02000009000000000000" pitchFamily="50"/>
              </a:rPr>
              <a:t>Tableau</a:t>
            </a:r>
          </a:p>
          <a:p>
            <a:r>
              <a:rPr lang="en-IN" dirty="0">
                <a:solidFill>
                  <a:schemeClr val="bg1"/>
                </a:solidFill>
                <a:latin typeface="0xProto Nerd Font" panose="02000009000000000000" pitchFamily="50"/>
              </a:rPr>
              <a:t>Between </a:t>
            </a:r>
            <a:r>
              <a:rPr lang="en-IN" dirty="0">
                <a:solidFill>
                  <a:schemeClr val="accent4"/>
                </a:solidFill>
                <a:latin typeface="0xProto Nerd Font" panose="02000009000000000000" pitchFamily="50"/>
              </a:rPr>
              <a:t>2016</a:t>
            </a:r>
            <a:r>
              <a:rPr lang="en-IN" dirty="0">
                <a:solidFill>
                  <a:schemeClr val="bg1"/>
                </a:solidFill>
                <a:latin typeface="0xProto Nerd Font" panose="02000009000000000000" pitchFamily="50"/>
              </a:rPr>
              <a:t> and </a:t>
            </a:r>
            <a:r>
              <a:rPr lang="en-IN" dirty="0">
                <a:solidFill>
                  <a:schemeClr val="accent4"/>
                </a:solidFill>
                <a:latin typeface="0xProto Nerd Font" panose="02000009000000000000" pitchFamily="50"/>
              </a:rPr>
              <a:t>2018</a:t>
            </a:r>
          </a:p>
          <a:p>
            <a:r>
              <a:rPr lang="en-IN" dirty="0">
                <a:solidFill>
                  <a:schemeClr val="bg1"/>
                </a:solidFill>
                <a:latin typeface="0xProto Nerd Font" panose="02000009000000000000" pitchFamily="50"/>
              </a:rPr>
              <a:t>Customers mostly from </a:t>
            </a:r>
            <a:r>
              <a:rPr lang="en-IN" dirty="0">
                <a:solidFill>
                  <a:schemeClr val="accent4"/>
                </a:solidFill>
                <a:latin typeface="0xProto Nerd Font" panose="02000009000000000000" pitchFamily="50"/>
              </a:rPr>
              <a:t>Brazil</a:t>
            </a:r>
            <a:r>
              <a:rPr lang="en-IN" dirty="0">
                <a:solidFill>
                  <a:schemeClr val="bg1"/>
                </a:solidFill>
                <a:latin typeface="0xProto Nerd Font" panose="02000009000000000000" pitchFamily="50"/>
              </a:rPr>
              <a:t>. </a:t>
            </a:r>
          </a:p>
          <a:p>
            <a:r>
              <a:rPr lang="en-IN" dirty="0">
                <a:solidFill>
                  <a:schemeClr val="bg1"/>
                </a:solidFill>
                <a:latin typeface="0xProto Nerd Font" panose="02000009000000000000" pitchFamily="50"/>
              </a:rPr>
              <a:t>Some customers: Few South American countries, USA and some countries in Europe.</a:t>
            </a:r>
          </a:p>
          <a:p>
            <a:r>
              <a:rPr lang="en-IN" dirty="0">
                <a:solidFill>
                  <a:schemeClr val="bg1"/>
                </a:solidFill>
                <a:latin typeface="0xProto Nerd Font" panose="02000009000000000000" pitchFamily="50"/>
              </a:rPr>
              <a:t>Majority sellers from Brazil.</a:t>
            </a:r>
          </a:p>
          <a:p>
            <a:r>
              <a:rPr lang="en-IN" dirty="0">
                <a:solidFill>
                  <a:schemeClr val="bg1"/>
                </a:solidFill>
                <a:latin typeface="0xProto Nerd Font" panose="02000009000000000000" pitchFamily="50"/>
              </a:rPr>
              <a:t>Preferred language: </a:t>
            </a:r>
            <a:r>
              <a:rPr lang="en-IN" dirty="0">
                <a:solidFill>
                  <a:schemeClr val="accent4"/>
                </a:solidFill>
                <a:latin typeface="0xProto Nerd Font" panose="02000009000000000000" pitchFamily="50"/>
              </a:rPr>
              <a:t>Spanish</a:t>
            </a:r>
            <a:r>
              <a:rPr lang="en-IN" dirty="0">
                <a:solidFill>
                  <a:schemeClr val="bg1"/>
                </a:solidFill>
                <a:latin typeface="0xProto Nerd Font" panose="02000009000000000000" pitchFamily="50"/>
              </a:rPr>
              <a:t>.</a:t>
            </a:r>
          </a:p>
          <a:p>
            <a:endParaRPr lang="en-IN" dirty="0">
              <a:latin typeface="0xProto Nerd Font" panose="02000009000000000000" pitchFamily="50"/>
            </a:endParaRPr>
          </a:p>
          <a:p>
            <a:endParaRPr lang="en-IN" dirty="0"/>
          </a:p>
        </p:txBody>
      </p:sp>
      <p:sp>
        <p:nvSpPr>
          <p:cNvPr id="4" name="Arrow: Right 3">
            <a:extLst>
              <a:ext uri="{FF2B5EF4-FFF2-40B4-BE49-F238E27FC236}">
                <a16:creationId xmlns:a16="http://schemas.microsoft.com/office/drawing/2014/main" id="{60F05A09-0710-13D3-4EAB-8876FD80BD78}"/>
              </a:ext>
            </a:extLst>
          </p:cNvPr>
          <p:cNvSpPr/>
          <p:nvPr/>
        </p:nvSpPr>
        <p:spPr>
          <a:xfrm>
            <a:off x="6385560" y="365125"/>
            <a:ext cx="2748280" cy="1250315"/>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81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70508 0.0007 L 1.66667E-6 -4.44444E-6 " pathEditMode="relative" rAng="0" ptsTypes="AA">
                                      <p:cBhvr>
                                        <p:cTn id="6" dur="2000" fill="hold"/>
                                        <p:tgtEl>
                                          <p:spTgt spid="4"/>
                                        </p:tgtEl>
                                        <p:attrNameLst>
                                          <p:attrName>ppt_x</p:attrName>
                                          <p:attrName>ppt_y</p:attrName>
                                        </p:attrNameLst>
                                      </p:cBhvr>
                                      <p:rCtr x="35247" y="-46"/>
                                    </p:animMotion>
                                  </p:childTnLst>
                                </p:cTn>
                              </p:par>
                              <p:par>
                                <p:cTn id="7" presetID="42" presetClass="path" presetSubtype="0" accel="50000" decel="50000" fill="hold" grpId="0" nodeType="withEffect">
                                  <p:stCondLst>
                                    <p:cond delay="0"/>
                                  </p:stCondLst>
                                  <p:childTnLst>
                                    <p:animMotion origin="layout" path="M -0.59023 -0.00926 L -1.45833E-6 -1.85185E-6 " pathEditMode="relative" rAng="0" ptsTypes="AA">
                                      <p:cBhvr>
                                        <p:cTn id="8" dur="2000" fill="hold"/>
                                        <p:tgtEl>
                                          <p:spTgt spid="2"/>
                                        </p:tgtEl>
                                        <p:attrNameLst>
                                          <p:attrName>ppt_x</p:attrName>
                                          <p:attrName>ppt_y</p:attrName>
                                        </p:attrNameLst>
                                      </p:cBhvr>
                                      <p:rCtr x="29466"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A59F1440-C95A-431B-BCC2-FD3187610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2D86E-F29C-C9A9-56EC-356564F4D688}"/>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1B3768A0-53B7-AF62-B40F-8D3EF932237E}"/>
              </a:ext>
            </a:extLst>
          </p:cNvPr>
          <p:cNvSpPr>
            <a:spLocks noGrp="1"/>
          </p:cNvSpPr>
          <p:nvPr>
            <p:ph idx="1"/>
          </p:nvPr>
        </p:nvSpPr>
        <p:spPr>
          <a:xfrm>
            <a:off x="6583680" y="1825625"/>
            <a:ext cx="4770120" cy="4351338"/>
          </a:xfrm>
        </p:spPr>
        <p:txBody>
          <a:bodyPr/>
          <a:lstStyle/>
          <a:p>
            <a:r>
              <a:rPr lang="en-IN" sz="1800" dirty="0">
                <a:solidFill>
                  <a:schemeClr val="bg1"/>
                </a:solidFill>
                <a:latin typeface="0xProto Nerd Font" panose="02000009000000000000" pitchFamily="50"/>
              </a:rPr>
              <a:t>Sales over the period 2016-2018.</a:t>
            </a:r>
          </a:p>
          <a:p>
            <a:r>
              <a:rPr lang="en-IN" sz="1800" dirty="0">
                <a:solidFill>
                  <a:schemeClr val="bg1"/>
                </a:solidFill>
                <a:latin typeface="0xProto Nerd Font" panose="02000009000000000000" pitchFamily="50"/>
              </a:rPr>
              <a:t>Majority of sales on weekday</a:t>
            </a:r>
          </a:p>
          <a:p>
            <a:r>
              <a:rPr lang="en-IN" sz="1800" dirty="0">
                <a:solidFill>
                  <a:schemeClr val="bg1"/>
                </a:solidFill>
                <a:latin typeface="0xProto Nerd Font" panose="02000009000000000000" pitchFamily="50"/>
              </a:rPr>
              <a:t>Each year(except 2016): Monday Tops sales and Saturday bottoms sales.</a:t>
            </a:r>
          </a:p>
          <a:p>
            <a:r>
              <a:rPr lang="en-IN" sz="1800" dirty="0">
                <a:solidFill>
                  <a:schemeClr val="bg1"/>
                </a:solidFill>
                <a:latin typeface="0xProto Nerd Font" panose="02000009000000000000" pitchFamily="50"/>
              </a:rPr>
              <a:t>Weekend: Difference in sales between Saturday and Sunday not alarming.</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5" name="Rectangle: Single Corner Snipped 4">
            <a:extLst>
              <a:ext uri="{FF2B5EF4-FFF2-40B4-BE49-F238E27FC236}">
                <a16:creationId xmlns:a16="http://schemas.microsoft.com/office/drawing/2014/main" id="{86EEB372-4BDF-DF7E-4337-A6B62B0FBD99}"/>
              </a:ext>
            </a:extLst>
          </p:cNvPr>
          <p:cNvSpPr/>
          <p:nvPr/>
        </p:nvSpPr>
        <p:spPr>
          <a:xfrm>
            <a:off x="2768276" y="1625074"/>
            <a:ext cx="1584960" cy="1090472"/>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Total Sales</a:t>
            </a:r>
          </a:p>
          <a:p>
            <a:pPr algn="ctr"/>
            <a:r>
              <a:rPr lang="en-IN" b="1" dirty="0">
                <a:solidFill>
                  <a:schemeClr val="accent4"/>
                </a:solidFill>
              </a:rPr>
              <a:t>$ 16.01M</a:t>
            </a:r>
          </a:p>
        </p:txBody>
      </p:sp>
      <p:sp>
        <p:nvSpPr>
          <p:cNvPr id="6" name="Rectangle: Single Corner Snipped 5">
            <a:extLst>
              <a:ext uri="{FF2B5EF4-FFF2-40B4-BE49-F238E27FC236}">
                <a16:creationId xmlns:a16="http://schemas.microsoft.com/office/drawing/2014/main" id="{2F08A8B3-5A1E-1197-8E08-2FB130981756}"/>
              </a:ext>
            </a:extLst>
          </p:cNvPr>
          <p:cNvSpPr/>
          <p:nvPr/>
        </p:nvSpPr>
        <p:spPr>
          <a:xfrm>
            <a:off x="1801552" y="380601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7" name="Arrow: Down 6">
            <a:extLst>
              <a:ext uri="{FF2B5EF4-FFF2-40B4-BE49-F238E27FC236}">
                <a16:creationId xmlns:a16="http://schemas.microsoft.com/office/drawing/2014/main" id="{2B54552F-5320-562B-BC57-A0829EDC8F44}"/>
              </a:ext>
            </a:extLst>
          </p:cNvPr>
          <p:cNvSpPr/>
          <p:nvPr/>
        </p:nvSpPr>
        <p:spPr>
          <a:xfrm rot="1407810">
            <a:off x="2688013" y="277157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Single Corner Snipped 7">
            <a:extLst>
              <a:ext uri="{FF2B5EF4-FFF2-40B4-BE49-F238E27FC236}">
                <a16:creationId xmlns:a16="http://schemas.microsoft.com/office/drawing/2014/main" id="{642C86BD-2D25-1290-A447-659E2EB06463}"/>
              </a:ext>
            </a:extLst>
          </p:cNvPr>
          <p:cNvSpPr/>
          <p:nvPr/>
        </p:nvSpPr>
        <p:spPr>
          <a:xfrm>
            <a:off x="3620192" y="380601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3E7E0647-9A5D-D41F-1D2D-A50AAA8EC32F}"/>
              </a:ext>
            </a:extLst>
          </p:cNvPr>
          <p:cNvSpPr/>
          <p:nvPr/>
        </p:nvSpPr>
        <p:spPr>
          <a:xfrm rot="19610940">
            <a:off x="3963079" y="2731456"/>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272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path" presetSubtype="0" accel="50000" decel="50000" fill="hold" grpId="0" nodeType="withEffect">
                                  <p:stCondLst>
                                    <p:cond delay="0"/>
                                  </p:stCondLst>
                                  <p:childTnLst>
                                    <p:animMotion origin="layout" path="M -0.5 -0.00555 L 5E-6 4.44444E-6 " pathEditMode="relative" rAng="0" ptsTypes="AA">
                                      <p:cBhvr>
                                        <p:cTn id="26" dur="2000" fill="hold"/>
                                        <p:tgtEl>
                                          <p:spTgt spid="2"/>
                                        </p:tgtEl>
                                        <p:attrNameLst>
                                          <p:attrName>ppt_x</p:attrName>
                                          <p:attrName>ppt_y</p:attrName>
                                        </p:attrNameLst>
                                      </p:cBhvr>
                                      <p:rCtr x="25469" y="370"/>
                                    </p:animMotion>
                                  </p:childTnLst>
                                </p:cTn>
                              </p:par>
                              <p:par>
                                <p:cTn id="27" presetID="26"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80">
                                          <p:stCondLst>
                                            <p:cond delay="0"/>
                                          </p:stCondLst>
                                        </p:cTn>
                                        <p:tgtEl>
                                          <p:spTgt spid="6"/>
                                        </p:tgtEl>
                                      </p:cBhvr>
                                    </p:animEffect>
                                    <p:anim calcmode="lin" valueType="num">
                                      <p:cBhvr>
                                        <p:cTn id="4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1" dur="26">
                                          <p:stCondLst>
                                            <p:cond delay="650"/>
                                          </p:stCondLst>
                                        </p:cTn>
                                        <p:tgtEl>
                                          <p:spTgt spid="6"/>
                                        </p:tgtEl>
                                      </p:cBhvr>
                                      <p:to x="100000" y="60000"/>
                                    </p:animScale>
                                    <p:animScale>
                                      <p:cBhvr>
                                        <p:cTn id="52" dur="166" decel="50000">
                                          <p:stCondLst>
                                            <p:cond delay="676"/>
                                          </p:stCondLst>
                                        </p:cTn>
                                        <p:tgtEl>
                                          <p:spTgt spid="6"/>
                                        </p:tgtEl>
                                      </p:cBhvr>
                                      <p:to x="100000" y="100000"/>
                                    </p:animScale>
                                    <p:animScale>
                                      <p:cBhvr>
                                        <p:cTn id="53" dur="26">
                                          <p:stCondLst>
                                            <p:cond delay="1312"/>
                                          </p:stCondLst>
                                        </p:cTn>
                                        <p:tgtEl>
                                          <p:spTgt spid="6"/>
                                        </p:tgtEl>
                                      </p:cBhvr>
                                      <p:to x="100000" y="80000"/>
                                    </p:animScale>
                                    <p:animScale>
                                      <p:cBhvr>
                                        <p:cTn id="54" dur="166" decel="50000">
                                          <p:stCondLst>
                                            <p:cond delay="1338"/>
                                          </p:stCondLst>
                                        </p:cTn>
                                        <p:tgtEl>
                                          <p:spTgt spid="6"/>
                                        </p:tgtEl>
                                      </p:cBhvr>
                                      <p:to x="100000" y="100000"/>
                                    </p:animScale>
                                    <p:animScale>
                                      <p:cBhvr>
                                        <p:cTn id="55" dur="26">
                                          <p:stCondLst>
                                            <p:cond delay="1642"/>
                                          </p:stCondLst>
                                        </p:cTn>
                                        <p:tgtEl>
                                          <p:spTgt spid="6"/>
                                        </p:tgtEl>
                                      </p:cBhvr>
                                      <p:to x="100000" y="90000"/>
                                    </p:animScale>
                                    <p:animScale>
                                      <p:cBhvr>
                                        <p:cTn id="56" dur="166" decel="50000">
                                          <p:stCondLst>
                                            <p:cond delay="1668"/>
                                          </p:stCondLst>
                                        </p:cTn>
                                        <p:tgtEl>
                                          <p:spTgt spid="6"/>
                                        </p:tgtEl>
                                      </p:cBhvr>
                                      <p:to x="100000" y="100000"/>
                                    </p:animScale>
                                    <p:animScale>
                                      <p:cBhvr>
                                        <p:cTn id="57" dur="26">
                                          <p:stCondLst>
                                            <p:cond delay="1808"/>
                                          </p:stCondLst>
                                        </p:cTn>
                                        <p:tgtEl>
                                          <p:spTgt spid="6"/>
                                        </p:tgtEl>
                                      </p:cBhvr>
                                      <p:to x="100000" y="95000"/>
                                    </p:animScale>
                                    <p:animScale>
                                      <p:cBhvr>
                                        <p:cTn id="58" dur="166" decel="50000">
                                          <p:stCondLst>
                                            <p:cond delay="1834"/>
                                          </p:stCondLst>
                                        </p:cTn>
                                        <p:tgtEl>
                                          <p:spTgt spid="6"/>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80">
                                          <p:stCondLst>
                                            <p:cond delay="0"/>
                                          </p:stCondLst>
                                        </p:cTn>
                                        <p:tgtEl>
                                          <p:spTgt spid="8"/>
                                        </p:tgtEl>
                                      </p:cBhvr>
                                    </p:animEffect>
                                    <p:anim calcmode="lin" valueType="num">
                                      <p:cBhvr>
                                        <p:cTn id="6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7" dur="26">
                                          <p:stCondLst>
                                            <p:cond delay="650"/>
                                          </p:stCondLst>
                                        </p:cTn>
                                        <p:tgtEl>
                                          <p:spTgt spid="8"/>
                                        </p:tgtEl>
                                      </p:cBhvr>
                                      <p:to x="100000" y="60000"/>
                                    </p:animScale>
                                    <p:animScale>
                                      <p:cBhvr>
                                        <p:cTn id="68" dur="166" decel="50000">
                                          <p:stCondLst>
                                            <p:cond delay="676"/>
                                          </p:stCondLst>
                                        </p:cTn>
                                        <p:tgtEl>
                                          <p:spTgt spid="8"/>
                                        </p:tgtEl>
                                      </p:cBhvr>
                                      <p:to x="100000" y="100000"/>
                                    </p:animScale>
                                    <p:animScale>
                                      <p:cBhvr>
                                        <p:cTn id="69" dur="26">
                                          <p:stCondLst>
                                            <p:cond delay="1312"/>
                                          </p:stCondLst>
                                        </p:cTn>
                                        <p:tgtEl>
                                          <p:spTgt spid="8"/>
                                        </p:tgtEl>
                                      </p:cBhvr>
                                      <p:to x="100000" y="80000"/>
                                    </p:animScale>
                                    <p:animScale>
                                      <p:cBhvr>
                                        <p:cTn id="70" dur="166" decel="50000">
                                          <p:stCondLst>
                                            <p:cond delay="1338"/>
                                          </p:stCondLst>
                                        </p:cTn>
                                        <p:tgtEl>
                                          <p:spTgt spid="8"/>
                                        </p:tgtEl>
                                      </p:cBhvr>
                                      <p:to x="100000" y="100000"/>
                                    </p:animScale>
                                    <p:animScale>
                                      <p:cBhvr>
                                        <p:cTn id="71" dur="26">
                                          <p:stCondLst>
                                            <p:cond delay="1642"/>
                                          </p:stCondLst>
                                        </p:cTn>
                                        <p:tgtEl>
                                          <p:spTgt spid="8"/>
                                        </p:tgtEl>
                                      </p:cBhvr>
                                      <p:to x="100000" y="90000"/>
                                    </p:animScale>
                                    <p:animScale>
                                      <p:cBhvr>
                                        <p:cTn id="72" dur="166" decel="50000">
                                          <p:stCondLst>
                                            <p:cond delay="1668"/>
                                          </p:stCondLst>
                                        </p:cTn>
                                        <p:tgtEl>
                                          <p:spTgt spid="8"/>
                                        </p:tgtEl>
                                      </p:cBhvr>
                                      <p:to x="100000" y="100000"/>
                                    </p:animScale>
                                    <p:animScale>
                                      <p:cBhvr>
                                        <p:cTn id="73" dur="26">
                                          <p:stCondLst>
                                            <p:cond delay="1808"/>
                                          </p:stCondLst>
                                        </p:cTn>
                                        <p:tgtEl>
                                          <p:spTgt spid="8"/>
                                        </p:tgtEl>
                                      </p:cBhvr>
                                      <p:to x="100000" y="95000"/>
                                    </p:animScale>
                                    <p:animScale>
                                      <p:cBhvr>
                                        <p:cTn id="7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5A824910-48ED-7745-DFE7-349A6A005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C5496-0211-504A-D7B0-87748D6E5875}"/>
              </a:ext>
            </a:extLst>
          </p:cNvPr>
          <p:cNvSpPr>
            <a:spLocks noGrp="1"/>
          </p:cNvSpPr>
          <p:nvPr>
            <p:ph type="title"/>
          </p:nvPr>
        </p:nvSpPr>
        <p:spPr>
          <a:xfrm>
            <a:off x="838528"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60D44C5E-EBC2-5B64-E949-6E9E659A0CF0}"/>
              </a:ext>
            </a:extLst>
          </p:cNvPr>
          <p:cNvSpPr>
            <a:spLocks noGrp="1"/>
          </p:cNvSpPr>
          <p:nvPr>
            <p:ph idx="1"/>
          </p:nvPr>
        </p:nvSpPr>
        <p:spPr>
          <a:xfrm>
            <a:off x="6583680" y="1825625"/>
            <a:ext cx="4770120" cy="4351338"/>
          </a:xfrm>
        </p:spPr>
        <p:txBody>
          <a:bodyPr/>
          <a:lstStyle/>
          <a:p>
            <a:r>
              <a:rPr lang="en-IN" sz="1800" dirty="0">
                <a:solidFill>
                  <a:schemeClr val="bg1"/>
                </a:solidFill>
                <a:latin typeface="0xProto Nerd Font" panose="02000009000000000000" pitchFamily="50"/>
              </a:rPr>
              <a:t>Each year(except 2016): Monday Tops sales and Saturday bottoms sales.</a:t>
            </a:r>
          </a:p>
          <a:p>
            <a:r>
              <a:rPr lang="en-IN" sz="1800" dirty="0">
                <a:solidFill>
                  <a:schemeClr val="bg1"/>
                </a:solidFill>
                <a:latin typeface="0xProto Nerd Font" panose="02000009000000000000" pitchFamily="50"/>
              </a:rPr>
              <a:t>Weekend: Difference in sales between Saturday and Sunday not alarming.</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90969380-EDE2-1136-556C-6226F90A2CC0}"/>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604D1D5F-F13D-59BD-A962-880A9BB9E8DC}"/>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64373842-08BD-47D7-68B6-90B382DC5E57}"/>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641FBC79-6B6E-AA99-795A-301CCD80F1DA}"/>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2C377ED5-5B41-401C-7485-C83936AB8030}"/>
              </a:ext>
            </a:extLst>
          </p:cNvPr>
          <p:cNvGraphicFramePr>
            <a:graphicFrameLocks noGrp="1"/>
          </p:cNvGraphicFramePr>
          <p:nvPr>
            <p:extLst>
              <p:ext uri="{D42A27DB-BD31-4B8C-83A1-F6EECF244321}">
                <p14:modId xmlns:p14="http://schemas.microsoft.com/office/powerpoint/2010/main" val="3695102193"/>
              </p:ext>
            </p:extLst>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ACC7F361-E567-9056-59A6-531432C59FE4}"/>
              </a:ext>
            </a:extLst>
          </p:cNvPr>
          <p:cNvGraphicFramePr>
            <a:graphicFrameLocks noGrp="1"/>
          </p:cNvGraphicFramePr>
          <p:nvPr>
            <p:extLst>
              <p:ext uri="{D42A27DB-BD31-4B8C-83A1-F6EECF244321}">
                <p14:modId xmlns:p14="http://schemas.microsoft.com/office/powerpoint/2010/main" val="814092028"/>
              </p:ext>
            </p:extLst>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Tree>
    <p:extLst>
      <p:ext uri="{BB962C8B-B14F-4D97-AF65-F5344CB8AC3E}">
        <p14:creationId xmlns:p14="http://schemas.microsoft.com/office/powerpoint/2010/main" val="116737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67773 -0.01875 L 0 4.44444E-6 " pathEditMode="relative" rAng="0" ptsTypes="AA">
                                      <p:cBhvr>
                                        <p:cTn id="6" dur="2000" fill="hold"/>
                                        <p:tgtEl>
                                          <p:spTgt spid="2"/>
                                        </p:tgtEl>
                                        <p:attrNameLst>
                                          <p:attrName>ppt_x</p:attrName>
                                          <p:attrName>ppt_y</p:attrName>
                                        </p:attrNameLst>
                                      </p:cBhvr>
                                      <p:rCtr x="-33893" y="718"/>
                                    </p:animMotion>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anim calcmode="lin" valueType="num">
                                      <p:cBhvr>
                                        <p:cTn id="18" dur="2000" fill="hold"/>
                                        <p:tgtEl>
                                          <p:spTgt spid="10"/>
                                        </p:tgtEl>
                                        <p:attrNameLst>
                                          <p:attrName>ppt_w</p:attrName>
                                        </p:attrNameLst>
                                      </p:cBhvr>
                                      <p:tavLst>
                                        <p:tav tm="0" fmla="#ppt_w*sin(2.5*pi*$)">
                                          <p:val>
                                            <p:fltVal val="0"/>
                                          </p:val>
                                        </p:tav>
                                        <p:tav tm="100000">
                                          <p:val>
                                            <p:fltVal val="1"/>
                                          </p:val>
                                        </p:tav>
                                      </p:tavLst>
                                    </p:anim>
                                    <p:anim calcmode="lin" valueType="num">
                                      <p:cBhvr>
                                        <p:cTn id="19" dur="2000" fill="hold"/>
                                        <p:tgtEl>
                                          <p:spTgt spid="10"/>
                                        </p:tgtEl>
                                        <p:attrNameLst>
                                          <p:attrName>ppt_h</p:attrName>
                                        </p:attrNameLst>
                                      </p:cBhvr>
                                      <p:tavLst>
                                        <p:tav tm="0">
                                          <p:val>
                                            <p:strVal val="#ppt_h"/>
                                          </p:val>
                                        </p:tav>
                                        <p:tav tm="100000">
                                          <p:val>
                                            <p:strVal val="#ppt_h"/>
                                          </p:val>
                                        </p:tav>
                                      </p:tavLst>
                                    </p:anim>
                                  </p:childTnLst>
                                </p:cTn>
                              </p:par>
                              <p:par>
                                <p:cTn id="20" presetID="53" presetClass="exit" presetSubtype="32" fill="hold" grpId="0" nodeType="withEffect">
                                  <p:stCondLst>
                                    <p:cond delay="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6"/>
                                        </p:tgtEl>
                                        <p:attrNameLst>
                                          <p:attrName>ppt_w</p:attrName>
                                        </p:attrNameLst>
                                      </p:cBhvr>
                                      <p:tavLst>
                                        <p:tav tm="0">
                                          <p:val>
                                            <p:strVal val="ppt_w"/>
                                          </p:val>
                                        </p:tav>
                                        <p:tav tm="100000">
                                          <p:val>
                                            <p:fltVal val="0"/>
                                          </p:val>
                                        </p:tav>
                                      </p:tavLst>
                                    </p:anim>
                                    <p:anim calcmode="lin" valueType="num">
                                      <p:cBhvr>
                                        <p:cTn id="27" dur="500"/>
                                        <p:tgtEl>
                                          <p:spTgt spid="6"/>
                                        </p:tgtEl>
                                        <p:attrNameLst>
                                          <p:attrName>ppt_h</p:attrName>
                                        </p:attrNameLst>
                                      </p:cBhvr>
                                      <p:tavLst>
                                        <p:tav tm="0">
                                          <p:val>
                                            <p:strVal val="ppt_h"/>
                                          </p:val>
                                        </p:tav>
                                        <p:tav tm="100000">
                                          <p:val>
                                            <p:fltVal val="0"/>
                                          </p:val>
                                        </p:tav>
                                      </p:tavLst>
                                    </p:anim>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45" presetClass="exit" presetSubtype="0" fill="hold" grpId="0" nodeType="withEffect">
                                  <p:stCondLst>
                                    <p:cond delay="0"/>
                                  </p:stCondLst>
                                  <p:childTnLst>
                                    <p:animEffect transition="out" filter="fade">
                                      <p:cBhvr>
                                        <p:cTn id="31" dur="2000"/>
                                        <p:tgtEl>
                                          <p:spTgt spid="8"/>
                                        </p:tgtEl>
                                      </p:cBhvr>
                                    </p:animEffect>
                                    <p:anim calcmode="lin" valueType="num">
                                      <p:cBhvr>
                                        <p:cTn id="32"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3" dur="2000"/>
                                        <p:tgtEl>
                                          <p:spTgt spid="8"/>
                                        </p:tgtEl>
                                        <p:attrNameLst>
                                          <p:attrName>ppt_h</p:attrName>
                                        </p:attrNameLst>
                                      </p:cBhvr>
                                      <p:tavLst>
                                        <p:tav tm="0">
                                          <p:val>
                                            <p:strVal val="ppt_h"/>
                                          </p:val>
                                        </p:tav>
                                        <p:tav tm="100000">
                                          <p:val>
                                            <p:strVal val="ppt_h"/>
                                          </p:val>
                                        </p:tav>
                                      </p:tavLst>
                                    </p:anim>
                                    <p:set>
                                      <p:cBhvr>
                                        <p:cTn id="34" dur="1" fill="hold">
                                          <p:stCondLst>
                                            <p:cond delay="1999"/>
                                          </p:stCondLst>
                                        </p:cTn>
                                        <p:tgtEl>
                                          <p:spTgt spid="8"/>
                                        </p:tgtEl>
                                        <p:attrNameLst>
                                          <p:attrName>style.visibility</p:attrName>
                                        </p:attrNameLst>
                                      </p:cBhvr>
                                      <p:to>
                                        <p:strVal val="hidden"/>
                                      </p:to>
                                    </p:set>
                                  </p:childTnLst>
                                </p:cTn>
                              </p:par>
                              <p:par>
                                <p:cTn id="35" presetID="45" presetClass="exit" presetSubtype="0" fill="hold" grpId="0" nodeType="withEffect">
                                  <p:stCondLst>
                                    <p:cond delay="0"/>
                                  </p:stCondLst>
                                  <p:childTnLst>
                                    <p:animEffect transition="out" filter="fade">
                                      <p:cBhvr>
                                        <p:cTn id="36" dur="2000"/>
                                        <p:tgtEl>
                                          <p:spTgt spid="4"/>
                                        </p:tgtEl>
                                      </p:cBhvr>
                                    </p:animEffect>
                                    <p:anim calcmode="lin" valueType="num">
                                      <p:cBhvr>
                                        <p:cTn id="3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8" dur="2000"/>
                                        <p:tgtEl>
                                          <p:spTgt spid="4"/>
                                        </p:tgtEl>
                                        <p:attrNameLst>
                                          <p:attrName>ppt_h</p:attrName>
                                        </p:attrNameLst>
                                      </p:cBhvr>
                                      <p:tavLst>
                                        <p:tav tm="0">
                                          <p:val>
                                            <p:strVal val="ppt_h"/>
                                          </p:val>
                                        </p:tav>
                                        <p:tav tm="100000">
                                          <p:val>
                                            <p:strVal val="ppt_h"/>
                                          </p:val>
                                        </p:tav>
                                      </p:tavLst>
                                    </p:anim>
                                    <p:set>
                                      <p:cBhvr>
                                        <p:cTn id="39" dur="1" fill="hold">
                                          <p:stCondLst>
                                            <p:cond delay="19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1000" fill="hold"/>
                                        <p:tgtEl>
                                          <p:spTgt spid="12"/>
                                        </p:tgtEl>
                                        <p:attrNameLst>
                                          <p:attrName>ppt_w</p:attrName>
                                        </p:attrNameLst>
                                      </p:cBhvr>
                                      <p:tavLst>
                                        <p:tav tm="0">
                                          <p:val>
                                            <p:fltVal val="0"/>
                                          </p:val>
                                        </p:tav>
                                        <p:tav tm="100000">
                                          <p:val>
                                            <p:strVal val="#ppt_w"/>
                                          </p:val>
                                        </p:tav>
                                      </p:tavLst>
                                    </p:anim>
                                    <p:anim calcmode="lin" valueType="num">
                                      <p:cBhvr>
                                        <p:cTn id="45" dur="1000" fill="hold"/>
                                        <p:tgtEl>
                                          <p:spTgt spid="12"/>
                                        </p:tgtEl>
                                        <p:attrNameLst>
                                          <p:attrName>ppt_h</p:attrName>
                                        </p:attrNameLst>
                                      </p:cBhvr>
                                      <p:tavLst>
                                        <p:tav tm="0">
                                          <p:val>
                                            <p:fltVal val="0"/>
                                          </p:val>
                                        </p:tav>
                                        <p:tav tm="100000">
                                          <p:val>
                                            <p:strVal val="#ppt_h"/>
                                          </p:val>
                                        </p:tav>
                                      </p:tavLst>
                                    </p:anim>
                                    <p:anim calcmode="lin" valueType="num">
                                      <p:cBhvr>
                                        <p:cTn id="46" dur="1000" fill="hold"/>
                                        <p:tgtEl>
                                          <p:spTgt spid="12"/>
                                        </p:tgtEl>
                                        <p:attrNameLst>
                                          <p:attrName>style.rotation</p:attrName>
                                        </p:attrNameLst>
                                      </p:cBhvr>
                                      <p:tavLst>
                                        <p:tav tm="0">
                                          <p:val>
                                            <p:fltVal val="90"/>
                                          </p:val>
                                        </p:tav>
                                        <p:tav tm="100000">
                                          <p:val>
                                            <p:fltVal val="0"/>
                                          </p:val>
                                        </p:tav>
                                      </p:tavLst>
                                    </p:anim>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8" grpId="0" animBg="1"/>
      <p:bldP spid="9"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B517FF6F-9EEB-BC61-AAAE-DBBCF5943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8A953-8E69-8CDB-135C-1A0179B5503D}"/>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78FBBA92-45BE-7AC3-CAD5-E23D8433464A}"/>
              </a:ext>
            </a:extLst>
          </p:cNvPr>
          <p:cNvSpPr>
            <a:spLocks noGrp="1"/>
          </p:cNvSpPr>
          <p:nvPr>
            <p:ph idx="1"/>
          </p:nvPr>
        </p:nvSpPr>
        <p:spPr>
          <a:xfrm>
            <a:off x="6583679" y="1825625"/>
            <a:ext cx="5047881" cy="4351338"/>
          </a:xfrm>
        </p:spPr>
        <p:txBody>
          <a:bodyPr/>
          <a:lstStyle/>
          <a:p>
            <a:r>
              <a:rPr lang="en-IN" sz="1800" dirty="0">
                <a:solidFill>
                  <a:schemeClr val="bg1"/>
                </a:solidFill>
                <a:latin typeface="0xProto Nerd Font" panose="02000009000000000000" pitchFamily="50"/>
              </a:rPr>
              <a:t>It looks like the weekend drives the sales into the weekday.</a:t>
            </a:r>
          </a:p>
          <a:p>
            <a:r>
              <a:rPr lang="en-IN" sz="1800" dirty="0">
                <a:solidFill>
                  <a:schemeClr val="bg1"/>
                </a:solidFill>
                <a:latin typeface="0xProto Nerd Font" panose="02000009000000000000" pitchFamily="50"/>
              </a:rPr>
              <a:t>Customers continue their shopping well into Monday    the sales drop</a:t>
            </a:r>
          </a:p>
          <a:p>
            <a:r>
              <a:rPr lang="en-IN" sz="1800" dirty="0">
                <a:solidFill>
                  <a:schemeClr val="bg1"/>
                </a:solidFill>
                <a:latin typeface="0xProto Nerd Font" panose="02000009000000000000" pitchFamily="50"/>
              </a:rPr>
              <a:t>Until they reach weekend, where the sales pick up and cycle continues </a:t>
            </a:r>
          </a:p>
          <a:p>
            <a:pPr marL="0" indent="0">
              <a:buNone/>
            </a:pPr>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50B6DAF2-C0C1-4B6D-16F4-FF6C82F181C0}"/>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B1A5C7F8-BA7F-06A0-5299-C5C5EEA95431}"/>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55D261E9-1DB4-5772-EBE1-33A86E9289D4}"/>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1EEB558F-8C35-DF1C-360C-FC6BAF6E9C7C}"/>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0B0170F5-303A-8562-99B0-17CA41B5B8D1}"/>
              </a:ext>
            </a:extLst>
          </p:cNvPr>
          <p:cNvGraphicFramePr>
            <a:graphicFrameLocks noGrp="1"/>
          </p:cNvGraphicFramePr>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0A0E3D7C-A10A-714D-9675-120C2FB54A92}"/>
              </a:ext>
            </a:extLst>
          </p:cNvPr>
          <p:cNvGraphicFramePr>
            <a:graphicFrameLocks noGrp="1"/>
          </p:cNvGraphicFramePr>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
        <p:nvSpPr>
          <p:cNvPr id="5" name="Arrow: Right 4">
            <a:extLst>
              <a:ext uri="{FF2B5EF4-FFF2-40B4-BE49-F238E27FC236}">
                <a16:creationId xmlns:a16="http://schemas.microsoft.com/office/drawing/2014/main" id="{7C9D139A-1AD5-BF03-BC5F-F44CC82169EC}"/>
              </a:ext>
            </a:extLst>
          </p:cNvPr>
          <p:cNvSpPr/>
          <p:nvPr/>
        </p:nvSpPr>
        <p:spPr>
          <a:xfrm>
            <a:off x="10654863" y="2886342"/>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7188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3CA7DE3A-C8EE-DE40-627A-229DDBCC0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63CF5-0D0E-29F2-DA73-4AC1EF347325}"/>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80ADDCAC-7793-5CF7-806F-A6254B1035B1}"/>
              </a:ext>
            </a:extLst>
          </p:cNvPr>
          <p:cNvSpPr>
            <a:spLocks noGrp="1"/>
          </p:cNvSpPr>
          <p:nvPr>
            <p:ph idx="1"/>
          </p:nvPr>
        </p:nvSpPr>
        <p:spPr>
          <a:xfrm>
            <a:off x="6583680" y="1137920"/>
            <a:ext cx="4770120" cy="5039043"/>
          </a:xfrm>
        </p:spPr>
        <p:txBody>
          <a:bodyPr>
            <a:normAutofit/>
          </a:bodyPr>
          <a:lstStyle/>
          <a:p>
            <a:r>
              <a:rPr lang="en-IN" sz="1800" dirty="0">
                <a:solidFill>
                  <a:schemeClr val="bg1"/>
                </a:solidFill>
                <a:latin typeface="0xProto Nerd Font" panose="02000009000000000000" pitchFamily="50"/>
              </a:rPr>
              <a:t>We should focus more on weekends, as they drive customers to continue to shop even when the weekday begin.</a:t>
            </a:r>
          </a:p>
          <a:p>
            <a:r>
              <a:rPr lang="en-IN" sz="1800" dirty="0">
                <a:solidFill>
                  <a:schemeClr val="bg1"/>
                </a:solidFill>
                <a:latin typeface="0xProto Nerd Font" panose="02000009000000000000" pitchFamily="50"/>
              </a:rPr>
              <a:t>Adding more offers and benefits during Saturday and Sunday could potentially increase the shopping period=&gt; could increase even more sales on Monday.</a:t>
            </a:r>
          </a:p>
          <a:p>
            <a:r>
              <a:rPr lang="en-IN" sz="1800" dirty="0">
                <a:solidFill>
                  <a:schemeClr val="bg1"/>
                </a:solidFill>
                <a:latin typeface="0xProto Nerd Font" panose="02000009000000000000" pitchFamily="50"/>
              </a:rPr>
              <a:t>Also, Saturday (could be half-day) and Sunday are usually holidays for most working professionals:   could be a reason for </a:t>
            </a:r>
            <a:r>
              <a:rPr lang="en-IN" sz="1800" dirty="0" err="1">
                <a:solidFill>
                  <a:schemeClr val="bg1"/>
                </a:solidFill>
                <a:latin typeface="0xProto Nerd Font" panose="02000009000000000000" pitchFamily="50"/>
              </a:rPr>
              <a:t>monday</a:t>
            </a:r>
            <a:r>
              <a:rPr lang="en-IN" sz="1800" dirty="0">
                <a:solidFill>
                  <a:schemeClr val="bg1"/>
                </a:solidFill>
                <a:latin typeface="0xProto Nerd Font" panose="02000009000000000000" pitchFamily="50"/>
              </a:rPr>
              <a:t>.</a:t>
            </a:r>
          </a:p>
          <a:p>
            <a:r>
              <a:rPr lang="en-IN" sz="1800" dirty="0">
                <a:solidFill>
                  <a:schemeClr val="bg1"/>
                </a:solidFill>
                <a:latin typeface="0xProto Nerd Font" panose="02000009000000000000" pitchFamily="50"/>
              </a:rPr>
              <a:t>Insufficient data on public holidays: similar approach could work.</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25B4EA15-000D-D627-42CA-AB9CFC23F73F}"/>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40CEBD50-0375-629F-58F3-4841124B0A01}"/>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2D12EFA6-681E-952A-BF3F-D17D9E39BDC6}"/>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922027F5-4A77-8E8F-A9F9-D57613B6F05F}"/>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387B33C6-21F7-DC45-F58C-FB5AE1CA7D19}"/>
              </a:ext>
            </a:extLst>
          </p:cNvPr>
          <p:cNvGraphicFramePr>
            <a:graphicFrameLocks noGrp="1"/>
          </p:cNvGraphicFramePr>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2324A9A0-9109-2F23-72B0-479A26520D3F}"/>
              </a:ext>
            </a:extLst>
          </p:cNvPr>
          <p:cNvGraphicFramePr>
            <a:graphicFrameLocks noGrp="1"/>
          </p:cNvGraphicFramePr>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
        <p:nvSpPr>
          <p:cNvPr id="5" name="Arrow: Right 4">
            <a:extLst>
              <a:ext uri="{FF2B5EF4-FFF2-40B4-BE49-F238E27FC236}">
                <a16:creationId xmlns:a16="http://schemas.microsoft.com/office/drawing/2014/main" id="{C9CA0A68-99CE-59BE-6520-B5CBA183BDEB}"/>
              </a:ext>
            </a:extLst>
          </p:cNvPr>
          <p:cNvSpPr/>
          <p:nvPr/>
        </p:nvSpPr>
        <p:spPr>
          <a:xfrm>
            <a:off x="8968740" y="4659828"/>
            <a:ext cx="383458" cy="229012"/>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924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D0907B-F6DD-2AA7-B6DB-29342DE2EE39}"/>
              </a:ext>
            </a:extLst>
          </p:cNvPr>
          <p:cNvSpPr>
            <a:spLocks noGrp="1"/>
          </p:cNvSpPr>
          <p:nvPr>
            <p:ph type="subTitle" idx="1"/>
          </p:nvPr>
        </p:nvSpPr>
        <p:spPr>
          <a:xfrm>
            <a:off x="356419" y="1612490"/>
            <a:ext cx="4766187" cy="2848897"/>
          </a:xfrm>
        </p:spPr>
        <p:txBody>
          <a:bodyPr>
            <a:normAutofit/>
          </a:bodyPr>
          <a:lstStyle/>
          <a:p>
            <a:pPr marL="342900" indent="-342900" algn="l">
              <a:buFont typeface="Arial" panose="020B0604020202020204" pitchFamily="34" charset="0"/>
              <a:buChar char="•"/>
            </a:pPr>
            <a:r>
              <a:rPr lang="en-IN" sz="2000" dirty="0">
                <a:solidFill>
                  <a:schemeClr val="bg1"/>
                </a:solidFill>
              </a:rPr>
              <a:t>It is evident         highest sales via credit card.</a:t>
            </a:r>
          </a:p>
          <a:p>
            <a:pPr marL="342900" indent="-342900" algn="l">
              <a:buFont typeface="Arial" panose="020B0604020202020204" pitchFamily="34" charset="0"/>
              <a:buChar char="•"/>
            </a:pPr>
            <a:r>
              <a:rPr lang="en-IN" sz="2000" dirty="0">
                <a:solidFill>
                  <a:schemeClr val="bg1"/>
                </a:solidFill>
              </a:rPr>
              <a:t>More tie-ups with the banks to offer better offers could improve sales.</a:t>
            </a:r>
          </a:p>
          <a:p>
            <a:pPr marL="342900" indent="-342900" algn="l">
              <a:buFont typeface="Arial" panose="020B0604020202020204" pitchFamily="34" charset="0"/>
              <a:buChar char="•"/>
            </a:pPr>
            <a:r>
              <a:rPr lang="en-IN" sz="2000" dirty="0">
                <a:solidFill>
                  <a:schemeClr val="bg1"/>
                </a:solidFill>
              </a:rPr>
              <a:t>Payment mode via </a:t>
            </a:r>
            <a:r>
              <a:rPr lang="en-IN" sz="2000" dirty="0" err="1">
                <a:solidFill>
                  <a:schemeClr val="bg1"/>
                </a:solidFill>
              </a:rPr>
              <a:t>boleto</a:t>
            </a:r>
            <a:r>
              <a:rPr lang="en-IN" sz="2000" dirty="0">
                <a:solidFill>
                  <a:schemeClr val="bg1"/>
                </a:solidFill>
              </a:rPr>
              <a:t> is the second most preferred but makes up less than 20%. True across years</a:t>
            </a:r>
          </a:p>
          <a:p>
            <a:pPr algn="l"/>
            <a:endParaRPr lang="en-IN" sz="2000" dirty="0"/>
          </a:p>
          <a:p>
            <a:pPr marL="342900" indent="-342900" algn="l">
              <a:buFont typeface="Arial" panose="020B0604020202020204" pitchFamily="34" charset="0"/>
              <a:buChar char="•"/>
            </a:pPr>
            <a:endParaRPr lang="en-IN" sz="2000" dirty="0"/>
          </a:p>
        </p:txBody>
      </p:sp>
      <p:sp>
        <p:nvSpPr>
          <p:cNvPr id="6" name="Title 1">
            <a:extLst>
              <a:ext uri="{FF2B5EF4-FFF2-40B4-BE49-F238E27FC236}">
                <a16:creationId xmlns:a16="http://schemas.microsoft.com/office/drawing/2014/main" id="{C87B572E-19DA-DE67-0972-8803587FE123}"/>
              </a:ext>
            </a:extLst>
          </p:cNvPr>
          <p:cNvSpPr txBox="1">
            <a:spLocks/>
          </p:cNvSpPr>
          <p:nvPr/>
        </p:nvSpPr>
        <p:spPr>
          <a:xfrm>
            <a:off x="356419" y="286468"/>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PAYMENT TYPE ANALYSIS</a:t>
            </a:r>
            <a:endParaRPr lang="en-IN" sz="5400" dirty="0"/>
          </a:p>
        </p:txBody>
      </p:sp>
      <p:sp>
        <p:nvSpPr>
          <p:cNvPr id="10" name="Oval 9">
            <a:extLst>
              <a:ext uri="{FF2B5EF4-FFF2-40B4-BE49-F238E27FC236}">
                <a16:creationId xmlns:a16="http://schemas.microsoft.com/office/drawing/2014/main" id="{E3E4A6B9-A40B-127A-1993-3A93EAE03E76}"/>
              </a:ext>
            </a:extLst>
          </p:cNvPr>
          <p:cNvSpPr/>
          <p:nvPr/>
        </p:nvSpPr>
        <p:spPr>
          <a:xfrm>
            <a:off x="698090" y="5555226"/>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CREDIT CARD</a:t>
            </a:r>
          </a:p>
        </p:txBody>
      </p:sp>
      <p:sp>
        <p:nvSpPr>
          <p:cNvPr id="11" name="Rectangle 10">
            <a:extLst>
              <a:ext uri="{FF2B5EF4-FFF2-40B4-BE49-F238E27FC236}">
                <a16:creationId xmlns:a16="http://schemas.microsoft.com/office/drawing/2014/main" id="{DAA8DB57-8482-CE55-1B26-F4F9643E2DDC}"/>
              </a:ext>
            </a:extLst>
          </p:cNvPr>
          <p:cNvSpPr/>
          <p:nvPr/>
        </p:nvSpPr>
        <p:spPr>
          <a:xfrm>
            <a:off x="698090" y="4674573"/>
            <a:ext cx="3382297" cy="641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Most and Least preferred payment mode</a:t>
            </a:r>
          </a:p>
        </p:txBody>
      </p:sp>
      <p:sp>
        <p:nvSpPr>
          <p:cNvPr id="12" name="Oval 11">
            <a:extLst>
              <a:ext uri="{FF2B5EF4-FFF2-40B4-BE49-F238E27FC236}">
                <a16:creationId xmlns:a16="http://schemas.microsoft.com/office/drawing/2014/main" id="{1D497BCE-15AE-0827-22BB-6D2D68695B59}"/>
              </a:ext>
            </a:extLst>
          </p:cNvPr>
          <p:cNvSpPr/>
          <p:nvPr/>
        </p:nvSpPr>
        <p:spPr>
          <a:xfrm>
            <a:off x="2873477" y="5542270"/>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DEBIT CARD</a:t>
            </a:r>
          </a:p>
        </p:txBody>
      </p:sp>
      <p:sp>
        <p:nvSpPr>
          <p:cNvPr id="13" name="Arrow: Right 12">
            <a:extLst>
              <a:ext uri="{FF2B5EF4-FFF2-40B4-BE49-F238E27FC236}">
                <a16:creationId xmlns:a16="http://schemas.microsoft.com/office/drawing/2014/main" id="{34489E86-84F5-558E-B973-4733DDD23735}"/>
              </a:ext>
            </a:extLst>
          </p:cNvPr>
          <p:cNvSpPr/>
          <p:nvPr/>
        </p:nvSpPr>
        <p:spPr>
          <a:xfrm>
            <a:off x="2262649" y="1759974"/>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162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6"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42"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1000"/>
                                        <p:tgtEl>
                                          <p:spTgt spid="10"/>
                                        </p:tgtEl>
                                      </p:cBhvr>
                                    </p:animEffect>
                                    <p:anim calcmode="lin" valueType="num">
                                      <p:cBhvr>
                                        <p:cTn id="65" dur="1000" fill="hold"/>
                                        <p:tgtEl>
                                          <p:spTgt spid="10"/>
                                        </p:tgtEl>
                                        <p:attrNameLst>
                                          <p:attrName>ppt_x</p:attrName>
                                        </p:attrNameLst>
                                      </p:cBhvr>
                                      <p:tavLst>
                                        <p:tav tm="0">
                                          <p:val>
                                            <p:strVal val="#ppt_x"/>
                                          </p:val>
                                        </p:tav>
                                        <p:tav tm="100000">
                                          <p:val>
                                            <p:strVal val="#ppt_x"/>
                                          </p:val>
                                        </p:tav>
                                      </p:tavLst>
                                    </p:anim>
                                    <p:anim calcmode="lin" valueType="num">
                                      <p:cBhvr>
                                        <p:cTn id="66" dur="10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2E74CCED-084B-F3B0-EFB3-965A32D2CD5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7A72AC-982E-D8CC-8CC9-3A42C23C0A09}"/>
              </a:ext>
            </a:extLst>
          </p:cNvPr>
          <p:cNvSpPr>
            <a:spLocks noGrp="1"/>
          </p:cNvSpPr>
          <p:nvPr>
            <p:ph type="subTitle" idx="1"/>
          </p:nvPr>
        </p:nvSpPr>
        <p:spPr>
          <a:xfrm>
            <a:off x="356419" y="1612490"/>
            <a:ext cx="4766187" cy="2848897"/>
          </a:xfrm>
        </p:spPr>
        <p:txBody>
          <a:bodyPr>
            <a:normAutofit/>
          </a:bodyPr>
          <a:lstStyle/>
          <a:p>
            <a:pPr marL="342900" indent="-342900" algn="l">
              <a:buFont typeface="Arial" panose="020B0604020202020204" pitchFamily="34" charset="0"/>
              <a:buChar char="•"/>
            </a:pPr>
            <a:r>
              <a:rPr lang="en-IN" sz="2000" dirty="0">
                <a:solidFill>
                  <a:schemeClr val="bg1"/>
                </a:solidFill>
              </a:rPr>
              <a:t>It is evident         highest sales via credit card.</a:t>
            </a:r>
          </a:p>
          <a:p>
            <a:pPr marL="342900" indent="-342900" algn="l">
              <a:buFont typeface="Arial" panose="020B0604020202020204" pitchFamily="34" charset="0"/>
              <a:buChar char="•"/>
            </a:pPr>
            <a:r>
              <a:rPr lang="en-IN" sz="2000" dirty="0">
                <a:solidFill>
                  <a:schemeClr val="bg1"/>
                </a:solidFill>
              </a:rPr>
              <a:t>More tie-ups with the banks to offer better offers could improve sales.</a:t>
            </a:r>
          </a:p>
          <a:p>
            <a:pPr marL="342900" indent="-342900" algn="l">
              <a:buFont typeface="Arial" panose="020B0604020202020204" pitchFamily="34" charset="0"/>
              <a:buChar char="•"/>
            </a:pPr>
            <a:r>
              <a:rPr lang="en-IN" sz="2000" dirty="0">
                <a:solidFill>
                  <a:schemeClr val="bg1"/>
                </a:solidFill>
              </a:rPr>
              <a:t>Payment mode via </a:t>
            </a:r>
            <a:r>
              <a:rPr lang="en-IN" sz="2000" dirty="0" err="1">
                <a:solidFill>
                  <a:schemeClr val="bg1"/>
                </a:solidFill>
              </a:rPr>
              <a:t>boleto</a:t>
            </a:r>
            <a:r>
              <a:rPr lang="en-IN" sz="2000" dirty="0">
                <a:solidFill>
                  <a:schemeClr val="bg1"/>
                </a:solidFill>
              </a:rPr>
              <a:t> is the second most preferred but makes up less than 20%. True across years</a:t>
            </a:r>
          </a:p>
          <a:p>
            <a:pPr algn="l"/>
            <a:endParaRPr lang="en-IN" sz="2000" dirty="0"/>
          </a:p>
          <a:p>
            <a:pPr marL="342900" indent="-342900" algn="l">
              <a:buFont typeface="Arial" panose="020B0604020202020204" pitchFamily="34" charset="0"/>
              <a:buChar char="•"/>
            </a:pPr>
            <a:endParaRPr lang="en-IN" sz="2000" dirty="0"/>
          </a:p>
        </p:txBody>
      </p:sp>
      <p:sp>
        <p:nvSpPr>
          <p:cNvPr id="6" name="Title 1">
            <a:extLst>
              <a:ext uri="{FF2B5EF4-FFF2-40B4-BE49-F238E27FC236}">
                <a16:creationId xmlns:a16="http://schemas.microsoft.com/office/drawing/2014/main" id="{FD7E66C0-27A0-447D-AB8C-565344092CCD}"/>
              </a:ext>
            </a:extLst>
          </p:cNvPr>
          <p:cNvSpPr txBox="1">
            <a:spLocks/>
          </p:cNvSpPr>
          <p:nvPr/>
        </p:nvSpPr>
        <p:spPr>
          <a:xfrm>
            <a:off x="356419" y="286468"/>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PAYMENT TYPE ANALYSIS</a:t>
            </a:r>
            <a:endParaRPr lang="en-IN" sz="5400" dirty="0"/>
          </a:p>
        </p:txBody>
      </p:sp>
      <p:pic>
        <p:nvPicPr>
          <p:cNvPr id="9" name="Picture 8">
            <a:extLst>
              <a:ext uri="{FF2B5EF4-FFF2-40B4-BE49-F238E27FC236}">
                <a16:creationId xmlns:a16="http://schemas.microsoft.com/office/drawing/2014/main" id="{D689CF50-B7C2-CF85-671A-FF99C5EE0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252" y="1111046"/>
            <a:ext cx="6685935" cy="5460486"/>
          </a:xfrm>
          <a:prstGeom prst="rect">
            <a:avLst/>
          </a:prstGeom>
        </p:spPr>
      </p:pic>
      <p:sp>
        <p:nvSpPr>
          <p:cNvPr id="10" name="Oval 9">
            <a:extLst>
              <a:ext uri="{FF2B5EF4-FFF2-40B4-BE49-F238E27FC236}">
                <a16:creationId xmlns:a16="http://schemas.microsoft.com/office/drawing/2014/main" id="{DBDD7FA8-A2C8-48D3-EE12-C72AA86EC778}"/>
              </a:ext>
            </a:extLst>
          </p:cNvPr>
          <p:cNvSpPr/>
          <p:nvPr/>
        </p:nvSpPr>
        <p:spPr>
          <a:xfrm>
            <a:off x="698090" y="5555226"/>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CREDIT CARD</a:t>
            </a:r>
          </a:p>
        </p:txBody>
      </p:sp>
      <p:sp>
        <p:nvSpPr>
          <p:cNvPr id="11" name="Rectangle 10">
            <a:extLst>
              <a:ext uri="{FF2B5EF4-FFF2-40B4-BE49-F238E27FC236}">
                <a16:creationId xmlns:a16="http://schemas.microsoft.com/office/drawing/2014/main" id="{A4E6EB01-6AD8-093C-CB31-DA7290C208EE}"/>
              </a:ext>
            </a:extLst>
          </p:cNvPr>
          <p:cNvSpPr/>
          <p:nvPr/>
        </p:nvSpPr>
        <p:spPr>
          <a:xfrm>
            <a:off x="698090" y="4674573"/>
            <a:ext cx="3382297" cy="641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Most and Least preferred payment mode</a:t>
            </a:r>
          </a:p>
        </p:txBody>
      </p:sp>
      <p:sp>
        <p:nvSpPr>
          <p:cNvPr id="12" name="Oval 11">
            <a:extLst>
              <a:ext uri="{FF2B5EF4-FFF2-40B4-BE49-F238E27FC236}">
                <a16:creationId xmlns:a16="http://schemas.microsoft.com/office/drawing/2014/main" id="{A9702B5B-8A5E-E0AE-1B11-9C41B8B61B11}"/>
              </a:ext>
            </a:extLst>
          </p:cNvPr>
          <p:cNvSpPr/>
          <p:nvPr/>
        </p:nvSpPr>
        <p:spPr>
          <a:xfrm>
            <a:off x="2873477" y="5542270"/>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DEBIT CARD</a:t>
            </a:r>
          </a:p>
        </p:txBody>
      </p:sp>
      <p:sp>
        <p:nvSpPr>
          <p:cNvPr id="13" name="Arrow: Right 12">
            <a:extLst>
              <a:ext uri="{FF2B5EF4-FFF2-40B4-BE49-F238E27FC236}">
                <a16:creationId xmlns:a16="http://schemas.microsoft.com/office/drawing/2014/main" id="{4C77E2C0-6E93-3D6D-7AB3-DD287E0DFAD0}"/>
              </a:ext>
            </a:extLst>
          </p:cNvPr>
          <p:cNvSpPr/>
          <p:nvPr/>
        </p:nvSpPr>
        <p:spPr>
          <a:xfrm>
            <a:off x="2262649" y="1759974"/>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82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path" presetSubtype="0" accel="50000" decel="50000" fill="hold" nodeType="withEffect">
                                  <p:stCondLst>
                                    <p:cond delay="0"/>
                                  </p:stCondLst>
                                  <p:childTnLst>
                                    <p:animMotion origin="layout" path="M 0.59922 0.01574 L 0.00091 0.02152 " pathEditMode="relative" rAng="0" ptsTypes="AA">
                                      <p:cBhvr>
                                        <p:cTn id="21" dur="2000" fill="hold"/>
                                        <p:tgtEl>
                                          <p:spTgt spid="9"/>
                                        </p:tgtEl>
                                        <p:attrNameLst>
                                          <p:attrName>ppt_x</p:attrName>
                                          <p:attrName>ppt_y</p:attrName>
                                        </p:attrNameLst>
                                      </p:cBhvr>
                                      <p:rCtr x="-2992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555</TotalTime>
  <Words>1206</Words>
  <Application>Microsoft Office PowerPoint</Application>
  <PresentationFormat>Widescreen</PresentationFormat>
  <Paragraphs>152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0xProto Nerd Font</vt:lpstr>
      <vt:lpstr>Arial</vt:lpstr>
      <vt:lpstr>Calibri</vt:lpstr>
      <vt:lpstr>Trebuchet MS</vt:lpstr>
      <vt:lpstr>Wingdings 3</vt:lpstr>
      <vt:lpstr>Facet</vt:lpstr>
      <vt:lpstr>ANALYSIS OF E-COMMERCE STORE DATA  </vt:lpstr>
      <vt:lpstr>QUICK TAKEAWAYS</vt:lpstr>
      <vt:lpstr>QUICK TAKEAWAYS</vt:lpstr>
      <vt:lpstr>SALES ANALYSIS</vt:lpstr>
      <vt:lpstr>SALES ANALYSIS</vt:lpstr>
      <vt:lpstr>SALES ANALYSIS</vt:lpstr>
      <vt:lpstr>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Mohan Ramu</dc:creator>
  <cp:lastModifiedBy>aman choudhary</cp:lastModifiedBy>
  <cp:revision>4</cp:revision>
  <dcterms:created xsi:type="dcterms:W3CDTF">2024-11-05T17:36:14Z</dcterms:created>
  <dcterms:modified xsi:type="dcterms:W3CDTF">2024-11-06T16:57:40Z</dcterms:modified>
</cp:coreProperties>
</file>